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7"/>
  </p:sldIdLst>
  <p:sldSz cx="7772400" cy="10058400"/>
  <p:notesSz cx="6858000" cy="9144000"/>
  <p:embeddedFontLst>
    <p:embeddedFont>
      <p:font typeface="Bebas Neue" charset="1" panose="00000500000000000000"/>
      <p:regular r:id="rId6"/>
    </p:embeddedFont>
    <p:embeddedFont>
      <p:font typeface="Bebas Neue Bold" charset="1" panose="020B0606020202050201"/>
      <p:regular r:id="rId7"/>
    </p:embeddedFont>
    <p:embeddedFont>
      <p:font typeface="Arimo" charset="1" panose="020B0604020202020204"/>
      <p:regular r:id="rId8"/>
    </p:embeddedFont>
    <p:embeddedFont>
      <p:font typeface="Arimo Bold" charset="1" panose="020B0704020202020204"/>
      <p:regular r:id="rId9"/>
    </p:embeddedFont>
    <p:embeddedFont>
      <p:font typeface="Arimo Italics" charset="1" panose="020B0604020202090204"/>
      <p:regular r:id="rId10"/>
    </p:embeddedFont>
    <p:embeddedFont>
      <p:font typeface="Arimo Bold Italics" charset="1" panose="020B0704020202090204"/>
      <p:regular r:id="rId11"/>
    </p:embeddedFont>
    <p:embeddedFont>
      <p:font typeface="HK Grotesk Light" charset="1" panose="00000400000000000000"/>
      <p:regular r:id="rId12"/>
    </p:embeddedFont>
    <p:embeddedFont>
      <p:font typeface="HK Grotesk Light Bold" charset="1" panose="00000500000000000000"/>
      <p:regular r:id="rId13"/>
    </p:embeddedFont>
    <p:embeddedFont>
      <p:font typeface="HK Grotesk Light Italics" charset="1" panose="00000400000000000000"/>
      <p:regular r:id="rId14"/>
    </p:embeddedFont>
    <p:embeddedFont>
      <p:font typeface="HK Grotesk Light Bold Italics" charset="1" panose="00000500000000000000"/>
      <p:regular r:id="rId15"/>
    </p:embeddedFont>
    <p:embeddedFont>
      <p:font typeface="Black Bones" charset="1" panose="02000500000000000000"/>
      <p:regular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slides/slide1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png" Type="http://schemas.openxmlformats.org/officeDocument/2006/relationships/image"/><Relationship Id="rId11" Target="../media/image10.svg" Type="http://schemas.openxmlformats.org/officeDocument/2006/relationships/image"/><Relationship Id="rId12" Target="../media/image11.png" Type="http://schemas.openxmlformats.org/officeDocument/2006/relationships/image"/><Relationship Id="rId13" Target="../media/image12.svg" Type="http://schemas.openxmlformats.org/officeDocument/2006/relationships/image"/><Relationship Id="rId14" Target="../media/image13.png" Type="http://schemas.openxmlformats.org/officeDocument/2006/relationships/image"/><Relationship Id="rId15" Target="../media/image14.svg" Type="http://schemas.openxmlformats.org/officeDocument/2006/relationships/image"/><Relationship Id="rId16" Target="../media/image15.png" Type="http://schemas.openxmlformats.org/officeDocument/2006/relationships/image"/><Relationship Id="rId17" Target="../media/image16.svg" Type="http://schemas.openxmlformats.org/officeDocument/2006/relationships/image"/><Relationship Id="rId18" Target="../media/image17.png" Type="http://schemas.openxmlformats.org/officeDocument/2006/relationships/image"/><Relationship Id="rId19" Target="../media/image18.svg" Type="http://schemas.openxmlformats.org/officeDocument/2006/relationships/image"/><Relationship Id="rId2" Target="../media/image1.png" Type="http://schemas.openxmlformats.org/officeDocument/2006/relationships/image"/><Relationship Id="rId20" Target="../media/image19.png" Type="http://schemas.openxmlformats.org/officeDocument/2006/relationships/image"/><Relationship Id="rId21" Target="../media/image20.svg" Type="http://schemas.openxmlformats.org/officeDocument/2006/relationships/image"/><Relationship Id="rId22" Target="../media/image21.png" Type="http://schemas.openxmlformats.org/officeDocument/2006/relationships/image"/><Relationship Id="rId23" Target="../media/image22.svg" Type="http://schemas.openxmlformats.org/officeDocument/2006/relationships/image"/><Relationship Id="rId24" Target="../media/image23.png" Type="http://schemas.openxmlformats.org/officeDocument/2006/relationships/image"/><Relationship Id="rId25" Target="../media/image24.svg" Type="http://schemas.openxmlformats.org/officeDocument/2006/relationships/image"/><Relationship Id="rId26" Target="../media/image25.png" Type="http://schemas.openxmlformats.org/officeDocument/2006/relationships/image"/><Relationship Id="rId27" Target="../media/image26.svg" Type="http://schemas.openxmlformats.org/officeDocument/2006/relationships/image"/><Relationship Id="rId28" Target="../media/image27.png" Type="http://schemas.openxmlformats.org/officeDocument/2006/relationships/image"/><Relationship Id="rId29" Target="../media/image28.svg" Type="http://schemas.openxmlformats.org/officeDocument/2006/relationships/image"/><Relationship Id="rId3" Target="../media/image2.svg" Type="http://schemas.openxmlformats.org/officeDocument/2006/relationships/image"/><Relationship Id="rId30" Target="../media/image29.png" Type="http://schemas.openxmlformats.org/officeDocument/2006/relationships/image"/><Relationship Id="rId31" Target="../media/image30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Relationship Id="rId8" Target="../media/image7.png" Type="http://schemas.openxmlformats.org/officeDocument/2006/relationships/image"/><Relationship Id="rId9" Target="../media/image8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1133656" y="2614642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134324" y="2376565"/>
            <a:ext cx="1994795" cy="2680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25"/>
              </a:lnSpc>
              <a:spcBef>
                <a:spcPct val="0"/>
              </a:spcBef>
            </a:pPr>
            <a:r>
              <a:rPr lang="en-US" sz="1446">
                <a:solidFill>
                  <a:srgbClr val="737373"/>
                </a:solidFill>
                <a:latin typeface="Bebas Neue"/>
              </a:rPr>
              <a:t>BEDSHEETS</a:t>
            </a:r>
          </a:p>
        </p:txBody>
      </p:sp>
      <p:sp>
        <p:nvSpPr>
          <p:cNvPr name="AutoShape 4" id="4"/>
          <p:cNvSpPr/>
          <p:nvPr/>
        </p:nvSpPr>
        <p:spPr>
          <a:xfrm rot="0">
            <a:off x="1133656" y="2868118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TextBox 5" id="5"/>
          <p:cNvSpPr txBox="true"/>
          <p:nvPr/>
        </p:nvSpPr>
        <p:spPr>
          <a:xfrm rot="0">
            <a:off x="1134324" y="2607502"/>
            <a:ext cx="1994795" cy="2680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25"/>
              </a:lnSpc>
              <a:spcBef>
                <a:spcPct val="0"/>
              </a:spcBef>
            </a:pPr>
            <a:r>
              <a:rPr lang="en-US" sz="1446">
                <a:solidFill>
                  <a:srgbClr val="737373"/>
                </a:solidFill>
                <a:latin typeface="Bebas Neue"/>
              </a:rPr>
              <a:t>BLANKETS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134324" y="2115651"/>
            <a:ext cx="1994795" cy="2680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25"/>
              </a:lnSpc>
              <a:spcBef>
                <a:spcPct val="0"/>
              </a:spcBef>
            </a:pPr>
            <a:r>
              <a:rPr lang="en-US" sz="1446">
                <a:solidFill>
                  <a:srgbClr val="737373"/>
                </a:solidFill>
                <a:latin typeface="Bebas Neue"/>
              </a:rPr>
              <a:t>CRIB AND MATTRESS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133656" y="2884784"/>
            <a:ext cx="1994795" cy="2680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25"/>
              </a:lnSpc>
              <a:spcBef>
                <a:spcPct val="0"/>
              </a:spcBef>
            </a:pPr>
            <a:r>
              <a:rPr lang="en-US" sz="1446">
                <a:solidFill>
                  <a:srgbClr val="737373"/>
                </a:solidFill>
                <a:latin typeface="Bebas Neue"/>
              </a:rPr>
              <a:t>BABY MONITOR</a:t>
            </a:r>
          </a:p>
        </p:txBody>
      </p:sp>
      <p:sp>
        <p:nvSpPr>
          <p:cNvPr name="AutoShape 8" id="8"/>
          <p:cNvSpPr/>
          <p:nvPr/>
        </p:nvSpPr>
        <p:spPr>
          <a:xfrm rot="0">
            <a:off x="1133656" y="3382508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 rot="0">
            <a:off x="1133656" y="3121594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pic>
        <p:nvPicPr>
          <p:cNvPr name="Picture 10" id="10"/>
          <p:cNvPicPr>
            <a:picLocks noChangeAspect="true"/>
          </p:cNvPicPr>
          <p:nvPr/>
        </p:nvPicPr>
        <p:blipFill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412816" y="2021281"/>
            <a:ext cx="1578459" cy="1546890"/>
          </a:xfrm>
          <a:prstGeom prst="rect">
            <a:avLst/>
          </a:prstGeom>
        </p:spPr>
      </p:pic>
      <p:sp>
        <p:nvSpPr>
          <p:cNvPr name="AutoShape 11" id="11"/>
          <p:cNvSpPr/>
          <p:nvPr/>
        </p:nvSpPr>
        <p:spPr>
          <a:xfrm rot="0">
            <a:off x="1133656" y="2100251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grpSp>
        <p:nvGrpSpPr>
          <p:cNvPr name="Group 12" id="12"/>
          <p:cNvGrpSpPr/>
          <p:nvPr/>
        </p:nvGrpSpPr>
        <p:grpSpPr>
          <a:xfrm rot="0">
            <a:off x="901449" y="1953771"/>
            <a:ext cx="135019" cy="135019"/>
            <a:chOff x="0" y="0"/>
            <a:chExt cx="1913890" cy="1913890"/>
          </a:xfrm>
        </p:grpSpPr>
        <p:sp>
          <p:nvSpPr>
            <p:cNvPr name="Freeform 13" id="13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sp>
        <p:nvSpPr>
          <p:cNvPr name="AutoShape 14" id="14"/>
          <p:cNvSpPr/>
          <p:nvPr/>
        </p:nvSpPr>
        <p:spPr>
          <a:xfrm rot="0">
            <a:off x="1133656" y="2353728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grpSp>
        <p:nvGrpSpPr>
          <p:cNvPr name="Group 15" id="15"/>
          <p:cNvGrpSpPr/>
          <p:nvPr/>
        </p:nvGrpSpPr>
        <p:grpSpPr>
          <a:xfrm rot="0">
            <a:off x="901449" y="2207247"/>
            <a:ext cx="135019" cy="135019"/>
            <a:chOff x="0" y="0"/>
            <a:chExt cx="1913890" cy="1913890"/>
          </a:xfrm>
        </p:grpSpPr>
        <p:sp>
          <p:nvSpPr>
            <p:cNvPr name="Freeform 16" id="16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17" id="17"/>
          <p:cNvGrpSpPr/>
          <p:nvPr/>
        </p:nvGrpSpPr>
        <p:grpSpPr>
          <a:xfrm rot="0">
            <a:off x="901449" y="2468162"/>
            <a:ext cx="135019" cy="135019"/>
            <a:chOff x="0" y="0"/>
            <a:chExt cx="1913890" cy="1913890"/>
          </a:xfrm>
        </p:grpSpPr>
        <p:sp>
          <p:nvSpPr>
            <p:cNvPr name="Freeform 18" id="18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19" id="19"/>
          <p:cNvGrpSpPr/>
          <p:nvPr/>
        </p:nvGrpSpPr>
        <p:grpSpPr>
          <a:xfrm rot="0">
            <a:off x="905937" y="2721638"/>
            <a:ext cx="135019" cy="135019"/>
            <a:chOff x="0" y="0"/>
            <a:chExt cx="1913890" cy="1913890"/>
          </a:xfrm>
        </p:grpSpPr>
        <p:sp>
          <p:nvSpPr>
            <p:cNvPr name="Freeform 20" id="20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05937" y="2975114"/>
            <a:ext cx="135019" cy="135019"/>
            <a:chOff x="0" y="0"/>
            <a:chExt cx="1913890" cy="1913890"/>
          </a:xfrm>
        </p:grpSpPr>
        <p:sp>
          <p:nvSpPr>
            <p:cNvPr name="Freeform 22" id="22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05937" y="3236028"/>
            <a:ext cx="135019" cy="135019"/>
            <a:chOff x="0" y="0"/>
            <a:chExt cx="1913890" cy="1913890"/>
          </a:xfrm>
        </p:grpSpPr>
        <p:sp>
          <p:nvSpPr>
            <p:cNvPr name="Freeform 24" id="24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901449" y="3489504"/>
            <a:ext cx="135019" cy="135019"/>
            <a:chOff x="0" y="0"/>
            <a:chExt cx="1913890" cy="1913890"/>
          </a:xfrm>
        </p:grpSpPr>
        <p:sp>
          <p:nvSpPr>
            <p:cNvPr name="Freeform 26" id="26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sp>
        <p:nvSpPr>
          <p:cNvPr name="AutoShape 27" id="27"/>
          <p:cNvSpPr/>
          <p:nvPr/>
        </p:nvSpPr>
        <p:spPr>
          <a:xfrm rot="0">
            <a:off x="1133656" y="3643422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AutoShape 28" id="28"/>
          <p:cNvSpPr/>
          <p:nvPr/>
        </p:nvSpPr>
        <p:spPr>
          <a:xfrm rot="0">
            <a:off x="1133656" y="4393958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AutoShape 29" id="29"/>
          <p:cNvSpPr/>
          <p:nvPr/>
        </p:nvSpPr>
        <p:spPr>
          <a:xfrm rot="0">
            <a:off x="1133656" y="4647434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TextBox 30" id="30"/>
          <p:cNvSpPr txBox="true"/>
          <p:nvPr/>
        </p:nvSpPr>
        <p:spPr>
          <a:xfrm rot="0">
            <a:off x="1133656" y="4410624"/>
            <a:ext cx="970857" cy="2680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25"/>
              </a:lnSpc>
              <a:spcBef>
                <a:spcPct val="0"/>
              </a:spcBef>
            </a:pPr>
            <a:r>
              <a:rPr lang="en-US" sz="1446">
                <a:solidFill>
                  <a:srgbClr val="737373"/>
                </a:solidFill>
                <a:latin typeface="Bebas Neue"/>
              </a:rPr>
              <a:t>BOTTLE BRUSH</a:t>
            </a:r>
          </a:p>
        </p:txBody>
      </p:sp>
      <p:sp>
        <p:nvSpPr>
          <p:cNvPr name="AutoShape 31" id="31"/>
          <p:cNvSpPr/>
          <p:nvPr/>
        </p:nvSpPr>
        <p:spPr>
          <a:xfrm rot="0">
            <a:off x="1133656" y="4908348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TextBox 32" id="32"/>
          <p:cNvSpPr txBox="true"/>
          <p:nvPr/>
        </p:nvSpPr>
        <p:spPr>
          <a:xfrm rot="0">
            <a:off x="1133656" y="4671538"/>
            <a:ext cx="970857" cy="2680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25"/>
              </a:lnSpc>
              <a:spcBef>
                <a:spcPct val="0"/>
              </a:spcBef>
            </a:pPr>
            <a:r>
              <a:rPr lang="en-US" sz="1446">
                <a:solidFill>
                  <a:srgbClr val="737373"/>
                </a:solidFill>
                <a:latin typeface="Bebas Neue"/>
              </a:rPr>
              <a:t>FORMULA</a:t>
            </a:r>
          </a:p>
        </p:txBody>
      </p:sp>
      <p:pic>
        <p:nvPicPr>
          <p:cNvPr name="Picture 33" id="33"/>
          <p:cNvPicPr>
            <a:picLocks noChangeAspect="true"/>
          </p:cNvPicPr>
          <p:nvPr/>
        </p:nvPicPr>
        <p:blipFill>
          <a:blip r:embed="rId4">
            <a:alphaModFix amt="1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2700000">
            <a:off x="1847411" y="4211313"/>
            <a:ext cx="568620" cy="1236130"/>
          </a:xfrm>
          <a:prstGeom prst="rect">
            <a:avLst/>
          </a:prstGeom>
        </p:spPr>
      </p:pic>
      <p:grpSp>
        <p:nvGrpSpPr>
          <p:cNvPr name="Group 34" id="34"/>
          <p:cNvGrpSpPr/>
          <p:nvPr/>
        </p:nvGrpSpPr>
        <p:grpSpPr>
          <a:xfrm rot="0">
            <a:off x="901449" y="4247478"/>
            <a:ext cx="135019" cy="135019"/>
            <a:chOff x="0" y="0"/>
            <a:chExt cx="1913890" cy="1913890"/>
          </a:xfrm>
        </p:grpSpPr>
        <p:sp>
          <p:nvSpPr>
            <p:cNvPr name="Freeform 35" id="35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36" id="36"/>
          <p:cNvGrpSpPr/>
          <p:nvPr/>
        </p:nvGrpSpPr>
        <p:grpSpPr>
          <a:xfrm rot="0">
            <a:off x="901449" y="4500954"/>
            <a:ext cx="135019" cy="135019"/>
            <a:chOff x="0" y="0"/>
            <a:chExt cx="1913890" cy="1913890"/>
          </a:xfrm>
        </p:grpSpPr>
        <p:sp>
          <p:nvSpPr>
            <p:cNvPr name="Freeform 37" id="37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38" id="38"/>
          <p:cNvGrpSpPr/>
          <p:nvPr/>
        </p:nvGrpSpPr>
        <p:grpSpPr>
          <a:xfrm rot="0">
            <a:off x="901449" y="4761868"/>
            <a:ext cx="135019" cy="135019"/>
            <a:chOff x="0" y="0"/>
            <a:chExt cx="1913890" cy="1913890"/>
          </a:xfrm>
        </p:grpSpPr>
        <p:sp>
          <p:nvSpPr>
            <p:cNvPr name="Freeform 39" id="39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40" id="40"/>
          <p:cNvGrpSpPr/>
          <p:nvPr/>
        </p:nvGrpSpPr>
        <p:grpSpPr>
          <a:xfrm rot="0">
            <a:off x="905937" y="5015344"/>
            <a:ext cx="135019" cy="135019"/>
            <a:chOff x="0" y="0"/>
            <a:chExt cx="1913890" cy="1913890"/>
          </a:xfrm>
        </p:grpSpPr>
        <p:sp>
          <p:nvSpPr>
            <p:cNvPr name="Freeform 41" id="41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42" id="42"/>
          <p:cNvGrpSpPr/>
          <p:nvPr/>
        </p:nvGrpSpPr>
        <p:grpSpPr>
          <a:xfrm rot="0">
            <a:off x="905937" y="5268821"/>
            <a:ext cx="135019" cy="135019"/>
            <a:chOff x="0" y="0"/>
            <a:chExt cx="1913890" cy="1913890"/>
          </a:xfrm>
        </p:grpSpPr>
        <p:sp>
          <p:nvSpPr>
            <p:cNvPr name="Freeform 43" id="43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sp>
        <p:nvSpPr>
          <p:cNvPr name="AutoShape 44" id="44"/>
          <p:cNvSpPr/>
          <p:nvPr/>
        </p:nvSpPr>
        <p:spPr>
          <a:xfrm rot="0">
            <a:off x="1133656" y="5161824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AutoShape 45" id="45"/>
          <p:cNvSpPr/>
          <p:nvPr/>
        </p:nvSpPr>
        <p:spPr>
          <a:xfrm rot="0">
            <a:off x="1133656" y="5415301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AutoShape 46" id="46"/>
          <p:cNvSpPr/>
          <p:nvPr/>
        </p:nvSpPr>
        <p:spPr>
          <a:xfrm rot="0">
            <a:off x="1133656" y="6454447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TextBox 47" id="47"/>
          <p:cNvSpPr txBox="true"/>
          <p:nvPr/>
        </p:nvSpPr>
        <p:spPr>
          <a:xfrm rot="0">
            <a:off x="1134324" y="6240176"/>
            <a:ext cx="1994795" cy="2680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25"/>
              </a:lnSpc>
              <a:spcBef>
                <a:spcPct val="0"/>
              </a:spcBef>
            </a:pPr>
            <a:r>
              <a:rPr lang="en-US" sz="1446">
                <a:solidFill>
                  <a:srgbClr val="737373"/>
                </a:solidFill>
                <a:latin typeface="Bebas Neue"/>
              </a:rPr>
              <a:t>6+ OUTFITS</a:t>
            </a:r>
          </a:p>
        </p:txBody>
      </p:sp>
      <p:sp>
        <p:nvSpPr>
          <p:cNvPr name="AutoShape 48" id="48"/>
          <p:cNvSpPr/>
          <p:nvPr/>
        </p:nvSpPr>
        <p:spPr>
          <a:xfrm rot="0">
            <a:off x="1133656" y="6715361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TextBox 49" id="49"/>
          <p:cNvSpPr txBox="true"/>
          <p:nvPr/>
        </p:nvSpPr>
        <p:spPr>
          <a:xfrm rot="0">
            <a:off x="1134324" y="6501090"/>
            <a:ext cx="1994795" cy="2680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25"/>
              </a:lnSpc>
              <a:spcBef>
                <a:spcPct val="0"/>
              </a:spcBef>
            </a:pPr>
            <a:r>
              <a:rPr lang="en-US" sz="1446">
                <a:solidFill>
                  <a:srgbClr val="737373"/>
                </a:solidFill>
                <a:latin typeface="Bebas Neue"/>
              </a:rPr>
              <a:t>2 NEBORN HATS</a:t>
            </a:r>
          </a:p>
        </p:txBody>
      </p:sp>
      <p:sp>
        <p:nvSpPr>
          <p:cNvPr name="AutoShape 50" id="50"/>
          <p:cNvSpPr/>
          <p:nvPr/>
        </p:nvSpPr>
        <p:spPr>
          <a:xfrm rot="0">
            <a:off x="1133656" y="7222314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AutoShape 51" id="51"/>
          <p:cNvSpPr/>
          <p:nvPr/>
        </p:nvSpPr>
        <p:spPr>
          <a:xfrm rot="0">
            <a:off x="1133656" y="6968837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TextBox 52" id="52"/>
          <p:cNvSpPr txBox="true"/>
          <p:nvPr/>
        </p:nvSpPr>
        <p:spPr>
          <a:xfrm rot="0">
            <a:off x="1134324" y="6732027"/>
            <a:ext cx="1994795" cy="2680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25"/>
              </a:lnSpc>
              <a:spcBef>
                <a:spcPct val="0"/>
              </a:spcBef>
            </a:pPr>
            <a:r>
              <a:rPr lang="en-US" sz="1446">
                <a:solidFill>
                  <a:srgbClr val="737373"/>
                </a:solidFill>
                <a:latin typeface="Bebas Neue"/>
              </a:rPr>
              <a:t>JACKETS OR SNOWSUIT</a:t>
            </a:r>
          </a:p>
        </p:txBody>
      </p:sp>
      <p:pic>
        <p:nvPicPr>
          <p:cNvPr name="Picture 53" id="53"/>
          <p:cNvPicPr>
            <a:picLocks noChangeAspect="true"/>
          </p:cNvPicPr>
          <p:nvPr/>
        </p:nvPicPr>
        <p:blipFill>
          <a:blip r:embed="rId6">
            <a:alphaModFix amt="1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429565" y="6186853"/>
            <a:ext cx="1188545" cy="1284914"/>
          </a:xfrm>
          <a:prstGeom prst="rect">
            <a:avLst/>
          </a:prstGeom>
        </p:spPr>
      </p:pic>
      <p:sp>
        <p:nvSpPr>
          <p:cNvPr name="AutoShape 54" id="54"/>
          <p:cNvSpPr/>
          <p:nvPr/>
        </p:nvSpPr>
        <p:spPr>
          <a:xfrm rot="0">
            <a:off x="1133656" y="6200971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grpSp>
        <p:nvGrpSpPr>
          <p:cNvPr name="Group 55" id="55"/>
          <p:cNvGrpSpPr/>
          <p:nvPr/>
        </p:nvGrpSpPr>
        <p:grpSpPr>
          <a:xfrm rot="0">
            <a:off x="901449" y="6054491"/>
            <a:ext cx="135019" cy="135019"/>
            <a:chOff x="0" y="0"/>
            <a:chExt cx="1913890" cy="1913890"/>
          </a:xfrm>
        </p:grpSpPr>
        <p:sp>
          <p:nvSpPr>
            <p:cNvPr name="Freeform 56" id="56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57" id="57"/>
          <p:cNvGrpSpPr/>
          <p:nvPr/>
        </p:nvGrpSpPr>
        <p:grpSpPr>
          <a:xfrm rot="0">
            <a:off x="901449" y="6307967"/>
            <a:ext cx="135019" cy="135019"/>
            <a:chOff x="0" y="0"/>
            <a:chExt cx="1913890" cy="1913890"/>
          </a:xfrm>
        </p:grpSpPr>
        <p:sp>
          <p:nvSpPr>
            <p:cNvPr name="Freeform 58" id="58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59" id="59"/>
          <p:cNvGrpSpPr/>
          <p:nvPr/>
        </p:nvGrpSpPr>
        <p:grpSpPr>
          <a:xfrm rot="0">
            <a:off x="901449" y="6568881"/>
            <a:ext cx="135019" cy="135019"/>
            <a:chOff x="0" y="0"/>
            <a:chExt cx="1913890" cy="1913890"/>
          </a:xfrm>
        </p:grpSpPr>
        <p:sp>
          <p:nvSpPr>
            <p:cNvPr name="Freeform 60" id="60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61" id="61"/>
          <p:cNvGrpSpPr/>
          <p:nvPr/>
        </p:nvGrpSpPr>
        <p:grpSpPr>
          <a:xfrm rot="0">
            <a:off x="905937" y="6822357"/>
            <a:ext cx="135019" cy="135019"/>
            <a:chOff x="0" y="0"/>
            <a:chExt cx="1913890" cy="1913890"/>
          </a:xfrm>
        </p:grpSpPr>
        <p:sp>
          <p:nvSpPr>
            <p:cNvPr name="Freeform 62" id="62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63" id="63"/>
          <p:cNvGrpSpPr/>
          <p:nvPr/>
        </p:nvGrpSpPr>
        <p:grpSpPr>
          <a:xfrm rot="0">
            <a:off x="905937" y="7075833"/>
            <a:ext cx="135019" cy="135019"/>
            <a:chOff x="0" y="0"/>
            <a:chExt cx="1913890" cy="1913890"/>
          </a:xfrm>
        </p:grpSpPr>
        <p:sp>
          <p:nvSpPr>
            <p:cNvPr name="Freeform 64" id="64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65" id="65"/>
          <p:cNvGrpSpPr/>
          <p:nvPr/>
        </p:nvGrpSpPr>
        <p:grpSpPr>
          <a:xfrm rot="0">
            <a:off x="905937" y="7336748"/>
            <a:ext cx="135019" cy="135019"/>
            <a:chOff x="0" y="0"/>
            <a:chExt cx="1913890" cy="1913890"/>
          </a:xfrm>
        </p:grpSpPr>
        <p:sp>
          <p:nvSpPr>
            <p:cNvPr name="Freeform 66" id="66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sp>
        <p:nvSpPr>
          <p:cNvPr name="AutoShape 67" id="67"/>
          <p:cNvSpPr/>
          <p:nvPr/>
        </p:nvSpPr>
        <p:spPr>
          <a:xfrm rot="0">
            <a:off x="1133656" y="7483228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AutoShape 68" id="68"/>
          <p:cNvSpPr/>
          <p:nvPr/>
        </p:nvSpPr>
        <p:spPr>
          <a:xfrm rot="0">
            <a:off x="1133656" y="8252379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grpSp>
        <p:nvGrpSpPr>
          <p:cNvPr name="Group 69" id="69"/>
          <p:cNvGrpSpPr/>
          <p:nvPr/>
        </p:nvGrpSpPr>
        <p:grpSpPr>
          <a:xfrm rot="0">
            <a:off x="901449" y="8105899"/>
            <a:ext cx="135019" cy="135019"/>
            <a:chOff x="0" y="0"/>
            <a:chExt cx="1913890" cy="1913890"/>
          </a:xfrm>
        </p:grpSpPr>
        <p:sp>
          <p:nvSpPr>
            <p:cNvPr name="Freeform 70" id="70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sp>
        <p:nvSpPr>
          <p:cNvPr name="AutoShape 71" id="71"/>
          <p:cNvSpPr/>
          <p:nvPr/>
        </p:nvSpPr>
        <p:spPr>
          <a:xfrm rot="0">
            <a:off x="1133656" y="8505856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TextBox 72" id="72"/>
          <p:cNvSpPr txBox="true"/>
          <p:nvPr/>
        </p:nvSpPr>
        <p:spPr>
          <a:xfrm rot="0">
            <a:off x="1133656" y="8286412"/>
            <a:ext cx="1994795" cy="2680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25"/>
              </a:lnSpc>
              <a:spcBef>
                <a:spcPct val="0"/>
              </a:spcBef>
            </a:pPr>
            <a:r>
              <a:rPr lang="en-US" sz="1446">
                <a:solidFill>
                  <a:srgbClr val="737373"/>
                </a:solidFill>
                <a:latin typeface="Bebas Neue"/>
              </a:rPr>
              <a:t>RECEIVING BLANKETS</a:t>
            </a:r>
          </a:p>
        </p:txBody>
      </p:sp>
      <p:sp>
        <p:nvSpPr>
          <p:cNvPr name="AutoShape 73" id="73"/>
          <p:cNvSpPr/>
          <p:nvPr/>
        </p:nvSpPr>
        <p:spPr>
          <a:xfrm rot="0">
            <a:off x="1133656" y="8766770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TextBox 74" id="74"/>
          <p:cNvSpPr txBox="true"/>
          <p:nvPr/>
        </p:nvSpPr>
        <p:spPr>
          <a:xfrm rot="0">
            <a:off x="1133656" y="8547326"/>
            <a:ext cx="1994795" cy="2680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25"/>
              </a:lnSpc>
              <a:spcBef>
                <a:spcPct val="0"/>
              </a:spcBef>
            </a:pPr>
            <a:r>
              <a:rPr lang="en-US" sz="1446">
                <a:solidFill>
                  <a:srgbClr val="737373"/>
                </a:solidFill>
                <a:latin typeface="Bebas Neue"/>
              </a:rPr>
              <a:t>NAIL CLIPPERS / FILE</a:t>
            </a:r>
          </a:p>
        </p:txBody>
      </p:sp>
      <p:sp>
        <p:nvSpPr>
          <p:cNvPr name="AutoShape 75" id="75"/>
          <p:cNvSpPr/>
          <p:nvPr/>
        </p:nvSpPr>
        <p:spPr>
          <a:xfrm rot="0">
            <a:off x="1133656" y="9020246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TextBox 76" id="76"/>
          <p:cNvSpPr txBox="true"/>
          <p:nvPr/>
        </p:nvSpPr>
        <p:spPr>
          <a:xfrm rot="0">
            <a:off x="1134324" y="8808241"/>
            <a:ext cx="1994795" cy="2680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25"/>
              </a:lnSpc>
              <a:spcBef>
                <a:spcPct val="0"/>
              </a:spcBef>
            </a:pPr>
            <a:r>
              <a:rPr lang="en-US" sz="1446">
                <a:solidFill>
                  <a:srgbClr val="737373"/>
                </a:solidFill>
                <a:latin typeface="Bebas Neue"/>
              </a:rPr>
              <a:t>THERMOMETER</a:t>
            </a:r>
          </a:p>
        </p:txBody>
      </p:sp>
      <p:pic>
        <p:nvPicPr>
          <p:cNvPr name="Picture 77" id="77"/>
          <p:cNvPicPr>
            <a:picLocks noChangeAspect="true"/>
          </p:cNvPicPr>
          <p:nvPr/>
        </p:nvPicPr>
        <p:blipFill>
          <a:blip r:embed="rId8">
            <a:alphaModFix amt="1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1556595" y="8303327"/>
            <a:ext cx="1150253" cy="970395"/>
          </a:xfrm>
          <a:prstGeom prst="rect">
            <a:avLst/>
          </a:prstGeom>
        </p:spPr>
      </p:pic>
      <p:grpSp>
        <p:nvGrpSpPr>
          <p:cNvPr name="Group 78" id="78"/>
          <p:cNvGrpSpPr/>
          <p:nvPr/>
        </p:nvGrpSpPr>
        <p:grpSpPr>
          <a:xfrm rot="0">
            <a:off x="901449" y="8359375"/>
            <a:ext cx="135019" cy="135019"/>
            <a:chOff x="0" y="0"/>
            <a:chExt cx="1913890" cy="1913890"/>
          </a:xfrm>
        </p:grpSpPr>
        <p:sp>
          <p:nvSpPr>
            <p:cNvPr name="Freeform 79" id="79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80" id="80"/>
          <p:cNvGrpSpPr/>
          <p:nvPr/>
        </p:nvGrpSpPr>
        <p:grpSpPr>
          <a:xfrm rot="0">
            <a:off x="901449" y="8620290"/>
            <a:ext cx="135019" cy="135019"/>
            <a:chOff x="0" y="0"/>
            <a:chExt cx="1913890" cy="1913890"/>
          </a:xfrm>
        </p:grpSpPr>
        <p:sp>
          <p:nvSpPr>
            <p:cNvPr name="Freeform 81" id="81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82" id="82"/>
          <p:cNvGrpSpPr/>
          <p:nvPr/>
        </p:nvGrpSpPr>
        <p:grpSpPr>
          <a:xfrm rot="0">
            <a:off x="905937" y="8873766"/>
            <a:ext cx="135019" cy="135019"/>
            <a:chOff x="0" y="0"/>
            <a:chExt cx="1913890" cy="1913890"/>
          </a:xfrm>
        </p:grpSpPr>
        <p:sp>
          <p:nvSpPr>
            <p:cNvPr name="Freeform 83" id="83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84" id="84"/>
          <p:cNvGrpSpPr/>
          <p:nvPr/>
        </p:nvGrpSpPr>
        <p:grpSpPr>
          <a:xfrm rot="0">
            <a:off x="905937" y="9127242"/>
            <a:ext cx="135019" cy="135019"/>
            <a:chOff x="0" y="0"/>
            <a:chExt cx="1913890" cy="1913890"/>
          </a:xfrm>
        </p:grpSpPr>
        <p:sp>
          <p:nvSpPr>
            <p:cNvPr name="Freeform 85" id="85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sp>
        <p:nvSpPr>
          <p:cNvPr name="AutoShape 86" id="86"/>
          <p:cNvSpPr/>
          <p:nvPr/>
        </p:nvSpPr>
        <p:spPr>
          <a:xfrm rot="0">
            <a:off x="1133656" y="9273722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TextBox 87" id="87"/>
          <p:cNvSpPr txBox="true"/>
          <p:nvPr/>
        </p:nvSpPr>
        <p:spPr>
          <a:xfrm rot="0">
            <a:off x="4868025" y="2126738"/>
            <a:ext cx="1994795" cy="2680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25"/>
              </a:lnSpc>
              <a:spcBef>
                <a:spcPct val="0"/>
              </a:spcBef>
            </a:pPr>
            <a:r>
              <a:rPr lang="en-US" sz="1446">
                <a:solidFill>
                  <a:srgbClr val="737373"/>
                </a:solidFill>
                <a:latin typeface="Bebas Neue"/>
              </a:rPr>
              <a:t>BURP CLOTHES</a:t>
            </a:r>
          </a:p>
        </p:txBody>
      </p:sp>
      <p:sp>
        <p:nvSpPr>
          <p:cNvPr name="AutoShape 88" id="88"/>
          <p:cNvSpPr/>
          <p:nvPr/>
        </p:nvSpPr>
        <p:spPr>
          <a:xfrm rot="0">
            <a:off x="4858381" y="2614642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TextBox 89" id="89"/>
          <p:cNvSpPr txBox="true"/>
          <p:nvPr/>
        </p:nvSpPr>
        <p:spPr>
          <a:xfrm rot="0">
            <a:off x="4868025" y="2387653"/>
            <a:ext cx="1994795" cy="2680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25"/>
              </a:lnSpc>
              <a:spcBef>
                <a:spcPct val="0"/>
              </a:spcBef>
            </a:pPr>
            <a:r>
              <a:rPr lang="en-US" sz="1446">
                <a:solidFill>
                  <a:srgbClr val="737373"/>
                </a:solidFill>
                <a:latin typeface="Bebas Neue"/>
              </a:rPr>
              <a:t>NURSING BRAS</a:t>
            </a:r>
          </a:p>
        </p:txBody>
      </p:sp>
      <p:sp>
        <p:nvSpPr>
          <p:cNvPr name="AutoShape 90" id="90"/>
          <p:cNvSpPr/>
          <p:nvPr/>
        </p:nvSpPr>
        <p:spPr>
          <a:xfrm rot="0">
            <a:off x="4858381" y="2868118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TextBox 91" id="91"/>
          <p:cNvSpPr txBox="true"/>
          <p:nvPr/>
        </p:nvSpPr>
        <p:spPr>
          <a:xfrm rot="0">
            <a:off x="4868025" y="2618590"/>
            <a:ext cx="1994795" cy="2680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25"/>
              </a:lnSpc>
              <a:spcBef>
                <a:spcPct val="0"/>
              </a:spcBef>
            </a:pPr>
            <a:r>
              <a:rPr lang="en-US" sz="1446">
                <a:solidFill>
                  <a:srgbClr val="737373"/>
                </a:solidFill>
                <a:latin typeface="Bebas Neue"/>
              </a:rPr>
              <a:t>BREAST PADS</a:t>
            </a:r>
          </a:p>
        </p:txBody>
      </p:sp>
      <p:sp>
        <p:nvSpPr>
          <p:cNvPr name="TextBox 92" id="92"/>
          <p:cNvSpPr txBox="true"/>
          <p:nvPr/>
        </p:nvSpPr>
        <p:spPr>
          <a:xfrm rot="0">
            <a:off x="4867358" y="2895872"/>
            <a:ext cx="1994795" cy="2680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25"/>
              </a:lnSpc>
              <a:spcBef>
                <a:spcPct val="0"/>
              </a:spcBef>
            </a:pPr>
            <a:r>
              <a:rPr lang="en-US" sz="1446">
                <a:solidFill>
                  <a:srgbClr val="737373"/>
                </a:solidFill>
                <a:latin typeface="Bebas Neue"/>
              </a:rPr>
              <a:t>BREAST PUMP</a:t>
            </a:r>
          </a:p>
        </p:txBody>
      </p:sp>
      <p:sp>
        <p:nvSpPr>
          <p:cNvPr name="AutoShape 93" id="93"/>
          <p:cNvSpPr/>
          <p:nvPr/>
        </p:nvSpPr>
        <p:spPr>
          <a:xfrm rot="0">
            <a:off x="4858381" y="3121594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AutoShape 94" id="94"/>
          <p:cNvSpPr/>
          <p:nvPr/>
        </p:nvSpPr>
        <p:spPr>
          <a:xfrm rot="0">
            <a:off x="4862870" y="3912526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AutoShape 95" id="95"/>
          <p:cNvSpPr/>
          <p:nvPr/>
        </p:nvSpPr>
        <p:spPr>
          <a:xfrm rot="0">
            <a:off x="4858381" y="3643422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TextBox 96" id="96"/>
          <p:cNvSpPr txBox="true"/>
          <p:nvPr/>
        </p:nvSpPr>
        <p:spPr>
          <a:xfrm rot="0">
            <a:off x="4862870" y="3441879"/>
            <a:ext cx="1994795" cy="2680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25"/>
              </a:lnSpc>
              <a:spcBef>
                <a:spcPct val="0"/>
              </a:spcBef>
            </a:pPr>
            <a:r>
              <a:rPr lang="en-US" sz="1446">
                <a:solidFill>
                  <a:srgbClr val="737373"/>
                </a:solidFill>
                <a:latin typeface="Bebas Neue"/>
              </a:rPr>
              <a:t>BOTTLE</a:t>
            </a:r>
          </a:p>
        </p:txBody>
      </p:sp>
      <p:pic>
        <p:nvPicPr>
          <p:cNvPr name="Picture 97" id="97"/>
          <p:cNvPicPr>
            <a:picLocks noChangeAspect="true"/>
          </p:cNvPicPr>
          <p:nvPr/>
        </p:nvPicPr>
        <p:blipFill>
          <a:blip r:embed="rId10">
            <a:alphaModFix amt="43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5158507" y="1997184"/>
            <a:ext cx="1471657" cy="2167958"/>
          </a:xfrm>
          <a:prstGeom prst="rect">
            <a:avLst/>
          </a:prstGeom>
        </p:spPr>
      </p:pic>
      <p:sp>
        <p:nvSpPr>
          <p:cNvPr name="AutoShape 98" id="98"/>
          <p:cNvSpPr/>
          <p:nvPr/>
        </p:nvSpPr>
        <p:spPr>
          <a:xfrm rot="0">
            <a:off x="4858381" y="2100251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grpSp>
        <p:nvGrpSpPr>
          <p:cNvPr name="Group 99" id="99"/>
          <p:cNvGrpSpPr/>
          <p:nvPr/>
        </p:nvGrpSpPr>
        <p:grpSpPr>
          <a:xfrm rot="0">
            <a:off x="4626174" y="1953771"/>
            <a:ext cx="135019" cy="135019"/>
            <a:chOff x="0" y="0"/>
            <a:chExt cx="1913890" cy="1913890"/>
          </a:xfrm>
        </p:grpSpPr>
        <p:sp>
          <p:nvSpPr>
            <p:cNvPr name="Freeform 100" id="100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sp>
        <p:nvSpPr>
          <p:cNvPr name="AutoShape 101" id="101"/>
          <p:cNvSpPr/>
          <p:nvPr/>
        </p:nvSpPr>
        <p:spPr>
          <a:xfrm rot="0">
            <a:off x="4858381" y="2353728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grpSp>
        <p:nvGrpSpPr>
          <p:cNvPr name="Group 102" id="102"/>
          <p:cNvGrpSpPr/>
          <p:nvPr/>
        </p:nvGrpSpPr>
        <p:grpSpPr>
          <a:xfrm rot="0">
            <a:off x="4626174" y="2207247"/>
            <a:ext cx="135019" cy="135019"/>
            <a:chOff x="0" y="0"/>
            <a:chExt cx="1913890" cy="1913890"/>
          </a:xfrm>
        </p:grpSpPr>
        <p:sp>
          <p:nvSpPr>
            <p:cNvPr name="Freeform 103" id="103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104" id="104"/>
          <p:cNvGrpSpPr/>
          <p:nvPr/>
        </p:nvGrpSpPr>
        <p:grpSpPr>
          <a:xfrm rot="0">
            <a:off x="4626174" y="2468162"/>
            <a:ext cx="135019" cy="135019"/>
            <a:chOff x="0" y="0"/>
            <a:chExt cx="1913890" cy="1913890"/>
          </a:xfrm>
        </p:grpSpPr>
        <p:sp>
          <p:nvSpPr>
            <p:cNvPr name="Freeform 105" id="105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106" id="106"/>
          <p:cNvGrpSpPr/>
          <p:nvPr/>
        </p:nvGrpSpPr>
        <p:grpSpPr>
          <a:xfrm rot="0">
            <a:off x="4630662" y="2721638"/>
            <a:ext cx="135019" cy="135019"/>
            <a:chOff x="0" y="0"/>
            <a:chExt cx="1913890" cy="1913890"/>
          </a:xfrm>
        </p:grpSpPr>
        <p:sp>
          <p:nvSpPr>
            <p:cNvPr name="Freeform 107" id="107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108" id="108"/>
          <p:cNvGrpSpPr/>
          <p:nvPr/>
        </p:nvGrpSpPr>
        <p:grpSpPr>
          <a:xfrm rot="0">
            <a:off x="4630662" y="2975114"/>
            <a:ext cx="135019" cy="135019"/>
            <a:chOff x="0" y="0"/>
            <a:chExt cx="1913890" cy="1913890"/>
          </a:xfrm>
        </p:grpSpPr>
        <p:sp>
          <p:nvSpPr>
            <p:cNvPr name="Freeform 109" id="109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110" id="110"/>
          <p:cNvGrpSpPr/>
          <p:nvPr/>
        </p:nvGrpSpPr>
        <p:grpSpPr>
          <a:xfrm rot="0">
            <a:off x="4630662" y="3236028"/>
            <a:ext cx="135019" cy="135019"/>
            <a:chOff x="0" y="0"/>
            <a:chExt cx="1913890" cy="1913890"/>
          </a:xfrm>
        </p:grpSpPr>
        <p:sp>
          <p:nvSpPr>
            <p:cNvPr name="Freeform 111" id="111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112" id="112"/>
          <p:cNvGrpSpPr/>
          <p:nvPr/>
        </p:nvGrpSpPr>
        <p:grpSpPr>
          <a:xfrm rot="0">
            <a:off x="4626174" y="3489504"/>
            <a:ext cx="135019" cy="135019"/>
            <a:chOff x="0" y="0"/>
            <a:chExt cx="1913890" cy="1913890"/>
          </a:xfrm>
        </p:grpSpPr>
        <p:sp>
          <p:nvSpPr>
            <p:cNvPr name="Freeform 113" id="113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sp>
        <p:nvSpPr>
          <p:cNvPr name="AutoShape 114" id="114"/>
          <p:cNvSpPr/>
          <p:nvPr/>
        </p:nvSpPr>
        <p:spPr>
          <a:xfrm rot="0">
            <a:off x="4858381" y="3382508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grpSp>
        <p:nvGrpSpPr>
          <p:cNvPr name="Group 115" id="115"/>
          <p:cNvGrpSpPr/>
          <p:nvPr/>
        </p:nvGrpSpPr>
        <p:grpSpPr>
          <a:xfrm rot="0">
            <a:off x="4630662" y="3766046"/>
            <a:ext cx="135019" cy="135019"/>
            <a:chOff x="0" y="0"/>
            <a:chExt cx="1913890" cy="1913890"/>
          </a:xfrm>
        </p:grpSpPr>
        <p:sp>
          <p:nvSpPr>
            <p:cNvPr name="Freeform 116" id="116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sp>
        <p:nvSpPr>
          <p:cNvPr name="AutoShape 117" id="117"/>
          <p:cNvSpPr/>
          <p:nvPr/>
        </p:nvSpPr>
        <p:spPr>
          <a:xfrm rot="0">
            <a:off x="4862870" y="4166002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grpSp>
        <p:nvGrpSpPr>
          <p:cNvPr name="Group 118" id="118"/>
          <p:cNvGrpSpPr/>
          <p:nvPr/>
        </p:nvGrpSpPr>
        <p:grpSpPr>
          <a:xfrm rot="0">
            <a:off x="4630662" y="4019522"/>
            <a:ext cx="135019" cy="135019"/>
            <a:chOff x="0" y="0"/>
            <a:chExt cx="1913890" cy="1913890"/>
          </a:xfrm>
        </p:grpSpPr>
        <p:sp>
          <p:nvSpPr>
            <p:cNvPr name="Freeform 119" id="119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120" id="120"/>
          <p:cNvGrpSpPr/>
          <p:nvPr/>
        </p:nvGrpSpPr>
        <p:grpSpPr>
          <a:xfrm rot="0">
            <a:off x="4630662" y="6398444"/>
            <a:ext cx="135019" cy="135019"/>
            <a:chOff x="0" y="0"/>
            <a:chExt cx="1913890" cy="1913890"/>
          </a:xfrm>
        </p:grpSpPr>
        <p:sp>
          <p:nvSpPr>
            <p:cNvPr name="Freeform 121" id="121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sp>
        <p:nvSpPr>
          <p:cNvPr name="AutoShape 122" id="122"/>
          <p:cNvSpPr/>
          <p:nvPr/>
        </p:nvSpPr>
        <p:spPr>
          <a:xfrm rot="0">
            <a:off x="4858381" y="6544925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AutoShape 123" id="123"/>
          <p:cNvSpPr/>
          <p:nvPr/>
        </p:nvSpPr>
        <p:spPr>
          <a:xfrm rot="0">
            <a:off x="4853893" y="5010972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grpSp>
        <p:nvGrpSpPr>
          <p:cNvPr name="Group 124" id="124"/>
          <p:cNvGrpSpPr/>
          <p:nvPr/>
        </p:nvGrpSpPr>
        <p:grpSpPr>
          <a:xfrm rot="0">
            <a:off x="4621686" y="4864492"/>
            <a:ext cx="135019" cy="135019"/>
            <a:chOff x="0" y="0"/>
            <a:chExt cx="1913890" cy="1913890"/>
          </a:xfrm>
        </p:grpSpPr>
        <p:sp>
          <p:nvSpPr>
            <p:cNvPr name="Freeform 125" id="125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sp>
        <p:nvSpPr>
          <p:cNvPr name="AutoShape 126" id="126"/>
          <p:cNvSpPr/>
          <p:nvPr/>
        </p:nvSpPr>
        <p:spPr>
          <a:xfrm rot="0">
            <a:off x="4853893" y="5264448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TextBox 127" id="127"/>
          <p:cNvSpPr txBox="true"/>
          <p:nvPr/>
        </p:nvSpPr>
        <p:spPr>
          <a:xfrm rot="0">
            <a:off x="4862870" y="5035229"/>
            <a:ext cx="1994795" cy="2680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25"/>
              </a:lnSpc>
              <a:spcBef>
                <a:spcPct val="0"/>
              </a:spcBef>
            </a:pPr>
            <a:r>
              <a:rPr lang="en-US" sz="1446">
                <a:solidFill>
                  <a:srgbClr val="737373"/>
                </a:solidFill>
                <a:latin typeface="Bebas Neue"/>
              </a:rPr>
              <a:t>DIAPERS</a:t>
            </a:r>
          </a:p>
        </p:txBody>
      </p:sp>
      <p:sp>
        <p:nvSpPr>
          <p:cNvPr name="AutoShape 128" id="128"/>
          <p:cNvSpPr/>
          <p:nvPr/>
        </p:nvSpPr>
        <p:spPr>
          <a:xfrm rot="0">
            <a:off x="4853893" y="5525363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TextBox 129" id="129"/>
          <p:cNvSpPr txBox="true"/>
          <p:nvPr/>
        </p:nvSpPr>
        <p:spPr>
          <a:xfrm rot="0">
            <a:off x="4867358" y="5288705"/>
            <a:ext cx="1994795" cy="2680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25"/>
              </a:lnSpc>
              <a:spcBef>
                <a:spcPct val="0"/>
              </a:spcBef>
            </a:pPr>
            <a:r>
              <a:rPr lang="en-US" sz="1446">
                <a:solidFill>
                  <a:srgbClr val="737373"/>
                </a:solidFill>
                <a:latin typeface="Bebas Neue"/>
              </a:rPr>
              <a:t>WIPES</a:t>
            </a:r>
          </a:p>
        </p:txBody>
      </p:sp>
      <p:sp>
        <p:nvSpPr>
          <p:cNvPr name="AutoShape 130" id="130"/>
          <p:cNvSpPr/>
          <p:nvPr/>
        </p:nvSpPr>
        <p:spPr>
          <a:xfrm rot="0">
            <a:off x="4853893" y="5778839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TextBox 131" id="131"/>
          <p:cNvSpPr txBox="true"/>
          <p:nvPr/>
        </p:nvSpPr>
        <p:spPr>
          <a:xfrm rot="0">
            <a:off x="4868025" y="5542029"/>
            <a:ext cx="1994795" cy="2680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25"/>
              </a:lnSpc>
              <a:spcBef>
                <a:spcPct val="0"/>
              </a:spcBef>
            </a:pPr>
            <a:r>
              <a:rPr lang="en-US" sz="1446">
                <a:solidFill>
                  <a:srgbClr val="737373"/>
                </a:solidFill>
                <a:latin typeface="Bebas Neue"/>
              </a:rPr>
              <a:t>DIAPER RASH CREAM</a:t>
            </a:r>
          </a:p>
        </p:txBody>
      </p:sp>
      <p:sp>
        <p:nvSpPr>
          <p:cNvPr name="AutoShape 132" id="132"/>
          <p:cNvSpPr/>
          <p:nvPr/>
        </p:nvSpPr>
        <p:spPr>
          <a:xfrm rot="0">
            <a:off x="4853893" y="6032315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TextBox 133" id="133"/>
          <p:cNvSpPr txBox="true"/>
          <p:nvPr/>
        </p:nvSpPr>
        <p:spPr>
          <a:xfrm rot="0">
            <a:off x="4858381" y="5795505"/>
            <a:ext cx="1994795" cy="2680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25"/>
              </a:lnSpc>
              <a:spcBef>
                <a:spcPct val="0"/>
              </a:spcBef>
            </a:pPr>
            <a:r>
              <a:rPr lang="en-US" sz="1446">
                <a:solidFill>
                  <a:srgbClr val="737373"/>
                </a:solidFill>
                <a:latin typeface="Bebas Neue"/>
              </a:rPr>
              <a:t>TRASH CAN / DIAPER PAIL</a:t>
            </a:r>
          </a:p>
        </p:txBody>
      </p:sp>
      <p:sp>
        <p:nvSpPr>
          <p:cNvPr name="AutoShape 134" id="134"/>
          <p:cNvSpPr/>
          <p:nvPr/>
        </p:nvSpPr>
        <p:spPr>
          <a:xfrm rot="0">
            <a:off x="4853893" y="6293229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pic>
        <p:nvPicPr>
          <p:cNvPr name="Picture 135" id="135"/>
          <p:cNvPicPr>
            <a:picLocks noChangeAspect="true"/>
          </p:cNvPicPr>
          <p:nvPr/>
        </p:nvPicPr>
        <p:blipFill>
          <a:blip r:embed="rId12">
            <a:alphaModFix amt="1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5158507" y="5143807"/>
            <a:ext cx="1554480" cy="1153142"/>
          </a:xfrm>
          <a:prstGeom prst="rect">
            <a:avLst/>
          </a:prstGeom>
        </p:spPr>
      </p:pic>
      <p:grpSp>
        <p:nvGrpSpPr>
          <p:cNvPr name="Group 136" id="136"/>
          <p:cNvGrpSpPr/>
          <p:nvPr/>
        </p:nvGrpSpPr>
        <p:grpSpPr>
          <a:xfrm rot="0">
            <a:off x="4621686" y="5117968"/>
            <a:ext cx="135019" cy="135019"/>
            <a:chOff x="0" y="0"/>
            <a:chExt cx="1913890" cy="1913890"/>
          </a:xfrm>
        </p:grpSpPr>
        <p:sp>
          <p:nvSpPr>
            <p:cNvPr name="Freeform 137" id="137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138" id="138"/>
          <p:cNvGrpSpPr/>
          <p:nvPr/>
        </p:nvGrpSpPr>
        <p:grpSpPr>
          <a:xfrm rot="0">
            <a:off x="4621686" y="5378882"/>
            <a:ext cx="135019" cy="135019"/>
            <a:chOff x="0" y="0"/>
            <a:chExt cx="1913890" cy="1913890"/>
          </a:xfrm>
        </p:grpSpPr>
        <p:sp>
          <p:nvSpPr>
            <p:cNvPr name="Freeform 139" id="139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140" id="140"/>
          <p:cNvGrpSpPr/>
          <p:nvPr/>
        </p:nvGrpSpPr>
        <p:grpSpPr>
          <a:xfrm rot="0">
            <a:off x="4626174" y="5632359"/>
            <a:ext cx="135019" cy="135019"/>
            <a:chOff x="0" y="0"/>
            <a:chExt cx="1913890" cy="1913890"/>
          </a:xfrm>
        </p:grpSpPr>
        <p:sp>
          <p:nvSpPr>
            <p:cNvPr name="Freeform 141" id="141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142" id="142"/>
          <p:cNvGrpSpPr/>
          <p:nvPr/>
        </p:nvGrpSpPr>
        <p:grpSpPr>
          <a:xfrm rot="0">
            <a:off x="4626174" y="5885835"/>
            <a:ext cx="135019" cy="135019"/>
            <a:chOff x="0" y="0"/>
            <a:chExt cx="1913890" cy="1913890"/>
          </a:xfrm>
        </p:grpSpPr>
        <p:sp>
          <p:nvSpPr>
            <p:cNvPr name="Freeform 143" id="143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144" id="144"/>
          <p:cNvGrpSpPr/>
          <p:nvPr/>
        </p:nvGrpSpPr>
        <p:grpSpPr>
          <a:xfrm rot="0">
            <a:off x="4626174" y="6146749"/>
            <a:ext cx="135019" cy="135019"/>
            <a:chOff x="0" y="0"/>
            <a:chExt cx="1913890" cy="1913890"/>
          </a:xfrm>
        </p:grpSpPr>
        <p:sp>
          <p:nvSpPr>
            <p:cNvPr name="Freeform 145" id="145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sp>
        <p:nvSpPr>
          <p:cNvPr name="AutoShape 146" id="146"/>
          <p:cNvSpPr/>
          <p:nvPr/>
        </p:nvSpPr>
        <p:spPr>
          <a:xfrm rot="0">
            <a:off x="4862870" y="7332375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grpSp>
        <p:nvGrpSpPr>
          <p:cNvPr name="Group 147" id="147"/>
          <p:cNvGrpSpPr/>
          <p:nvPr/>
        </p:nvGrpSpPr>
        <p:grpSpPr>
          <a:xfrm rot="0">
            <a:off x="4630662" y="7185895"/>
            <a:ext cx="135019" cy="135019"/>
            <a:chOff x="0" y="0"/>
            <a:chExt cx="1913890" cy="1913890"/>
          </a:xfrm>
        </p:grpSpPr>
        <p:sp>
          <p:nvSpPr>
            <p:cNvPr name="Freeform 148" id="148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sp>
        <p:nvSpPr>
          <p:cNvPr name="AutoShape 149" id="149"/>
          <p:cNvSpPr/>
          <p:nvPr/>
        </p:nvSpPr>
        <p:spPr>
          <a:xfrm rot="0">
            <a:off x="4862870" y="7846766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TextBox 150" id="150"/>
          <p:cNvSpPr txBox="true"/>
          <p:nvPr/>
        </p:nvSpPr>
        <p:spPr>
          <a:xfrm rot="0">
            <a:off x="4877002" y="7605122"/>
            <a:ext cx="1994795" cy="2680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25"/>
              </a:lnSpc>
              <a:spcBef>
                <a:spcPct val="0"/>
              </a:spcBef>
            </a:pPr>
            <a:r>
              <a:rPr lang="en-US" sz="1446">
                <a:solidFill>
                  <a:srgbClr val="737373"/>
                </a:solidFill>
                <a:latin typeface="Bebas Neue"/>
              </a:rPr>
              <a:t>THERMAL BOTTLE CARRIER</a:t>
            </a:r>
          </a:p>
        </p:txBody>
      </p:sp>
      <p:sp>
        <p:nvSpPr>
          <p:cNvPr name="AutoShape 151" id="151"/>
          <p:cNvSpPr/>
          <p:nvPr/>
        </p:nvSpPr>
        <p:spPr>
          <a:xfrm rot="0">
            <a:off x="4862870" y="8100242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TextBox 152" id="152"/>
          <p:cNvSpPr txBox="true"/>
          <p:nvPr/>
        </p:nvSpPr>
        <p:spPr>
          <a:xfrm rot="0">
            <a:off x="4877669" y="7858445"/>
            <a:ext cx="1994795" cy="2680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25"/>
              </a:lnSpc>
              <a:spcBef>
                <a:spcPct val="0"/>
              </a:spcBef>
            </a:pPr>
            <a:r>
              <a:rPr lang="en-US" sz="1446">
                <a:solidFill>
                  <a:srgbClr val="737373"/>
                </a:solidFill>
                <a:latin typeface="Bebas Neue"/>
              </a:rPr>
              <a:t>STROLLER</a:t>
            </a:r>
          </a:p>
        </p:txBody>
      </p:sp>
      <p:sp>
        <p:nvSpPr>
          <p:cNvPr name="AutoShape 153" id="153"/>
          <p:cNvSpPr/>
          <p:nvPr/>
        </p:nvSpPr>
        <p:spPr>
          <a:xfrm rot="0">
            <a:off x="4862870" y="8353718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TextBox 154" id="154"/>
          <p:cNvSpPr txBox="true"/>
          <p:nvPr/>
        </p:nvSpPr>
        <p:spPr>
          <a:xfrm rot="0">
            <a:off x="4868025" y="8111921"/>
            <a:ext cx="1994795" cy="2680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25"/>
              </a:lnSpc>
              <a:spcBef>
                <a:spcPct val="0"/>
              </a:spcBef>
            </a:pPr>
            <a:r>
              <a:rPr lang="en-US" sz="1446">
                <a:solidFill>
                  <a:srgbClr val="737373"/>
                </a:solidFill>
                <a:latin typeface="Bebas Neue"/>
              </a:rPr>
              <a:t>(ROCKING) CHAIR</a:t>
            </a:r>
          </a:p>
        </p:txBody>
      </p:sp>
      <p:sp>
        <p:nvSpPr>
          <p:cNvPr name="AutoShape 155" id="155"/>
          <p:cNvSpPr/>
          <p:nvPr/>
        </p:nvSpPr>
        <p:spPr>
          <a:xfrm rot="0">
            <a:off x="4867358" y="8640874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TextBox 156" id="156"/>
          <p:cNvSpPr txBox="true"/>
          <p:nvPr/>
        </p:nvSpPr>
        <p:spPr>
          <a:xfrm rot="0">
            <a:off x="4872180" y="8420588"/>
            <a:ext cx="1994795" cy="2680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25"/>
              </a:lnSpc>
              <a:spcBef>
                <a:spcPct val="0"/>
              </a:spcBef>
            </a:pPr>
            <a:r>
              <a:rPr lang="en-US" sz="1446">
                <a:solidFill>
                  <a:srgbClr val="737373"/>
                </a:solidFill>
                <a:latin typeface="Bebas Neue"/>
              </a:rPr>
              <a:t>INFANT TUB</a:t>
            </a:r>
          </a:p>
        </p:txBody>
      </p:sp>
      <p:sp>
        <p:nvSpPr>
          <p:cNvPr name="AutoShape 157" id="157"/>
          <p:cNvSpPr/>
          <p:nvPr/>
        </p:nvSpPr>
        <p:spPr>
          <a:xfrm rot="0">
            <a:off x="4867358" y="9155265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AutoShape 158" id="158"/>
          <p:cNvSpPr/>
          <p:nvPr/>
        </p:nvSpPr>
        <p:spPr>
          <a:xfrm rot="0">
            <a:off x="4867358" y="8894351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TextBox 159" id="159"/>
          <p:cNvSpPr txBox="true"/>
          <p:nvPr/>
        </p:nvSpPr>
        <p:spPr>
          <a:xfrm rot="0">
            <a:off x="4862536" y="8674064"/>
            <a:ext cx="1994795" cy="2680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25"/>
              </a:lnSpc>
              <a:spcBef>
                <a:spcPct val="0"/>
              </a:spcBef>
            </a:pPr>
            <a:r>
              <a:rPr lang="en-US" sz="1446">
                <a:solidFill>
                  <a:srgbClr val="737373"/>
                </a:solidFill>
                <a:latin typeface="Bebas Neue"/>
              </a:rPr>
              <a:t>WASHCLOTHES</a:t>
            </a:r>
          </a:p>
        </p:txBody>
      </p:sp>
      <p:pic>
        <p:nvPicPr>
          <p:cNvPr name="Picture 160" id="160"/>
          <p:cNvPicPr>
            <a:picLocks noChangeAspect="true"/>
          </p:cNvPicPr>
          <p:nvPr/>
        </p:nvPicPr>
        <p:blipFill>
          <a:blip r:embed="rId14">
            <a:alphaModFix amt="1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4867358" y="7425228"/>
            <a:ext cx="2169257" cy="1972052"/>
          </a:xfrm>
          <a:prstGeom prst="rect">
            <a:avLst/>
          </a:prstGeom>
        </p:spPr>
      </p:pic>
      <p:sp>
        <p:nvSpPr>
          <p:cNvPr name="AutoShape 161" id="161"/>
          <p:cNvSpPr/>
          <p:nvPr/>
        </p:nvSpPr>
        <p:spPr>
          <a:xfrm rot="0">
            <a:off x="4862870" y="7585852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grpSp>
        <p:nvGrpSpPr>
          <p:cNvPr name="Group 162" id="162"/>
          <p:cNvGrpSpPr/>
          <p:nvPr/>
        </p:nvGrpSpPr>
        <p:grpSpPr>
          <a:xfrm rot="0">
            <a:off x="4630662" y="7439371"/>
            <a:ext cx="135019" cy="135019"/>
            <a:chOff x="0" y="0"/>
            <a:chExt cx="1913890" cy="1913890"/>
          </a:xfrm>
        </p:grpSpPr>
        <p:sp>
          <p:nvSpPr>
            <p:cNvPr name="Freeform 163" id="163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164" id="164"/>
          <p:cNvGrpSpPr/>
          <p:nvPr/>
        </p:nvGrpSpPr>
        <p:grpSpPr>
          <a:xfrm rot="0">
            <a:off x="4630662" y="7700286"/>
            <a:ext cx="135019" cy="135019"/>
            <a:chOff x="0" y="0"/>
            <a:chExt cx="1913890" cy="1913890"/>
          </a:xfrm>
        </p:grpSpPr>
        <p:sp>
          <p:nvSpPr>
            <p:cNvPr name="Freeform 165" id="165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166" id="166"/>
          <p:cNvGrpSpPr/>
          <p:nvPr/>
        </p:nvGrpSpPr>
        <p:grpSpPr>
          <a:xfrm rot="0">
            <a:off x="4635150" y="7953762"/>
            <a:ext cx="135019" cy="135019"/>
            <a:chOff x="0" y="0"/>
            <a:chExt cx="1913890" cy="1913890"/>
          </a:xfrm>
        </p:grpSpPr>
        <p:sp>
          <p:nvSpPr>
            <p:cNvPr name="Freeform 167" id="167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168" id="168"/>
          <p:cNvGrpSpPr/>
          <p:nvPr/>
        </p:nvGrpSpPr>
        <p:grpSpPr>
          <a:xfrm rot="0">
            <a:off x="4635150" y="8207238"/>
            <a:ext cx="135019" cy="135019"/>
            <a:chOff x="0" y="0"/>
            <a:chExt cx="1913890" cy="1913890"/>
          </a:xfrm>
        </p:grpSpPr>
        <p:sp>
          <p:nvSpPr>
            <p:cNvPr name="Freeform 169" id="169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170" id="170"/>
          <p:cNvGrpSpPr/>
          <p:nvPr/>
        </p:nvGrpSpPr>
        <p:grpSpPr>
          <a:xfrm rot="0">
            <a:off x="4635150" y="8494394"/>
            <a:ext cx="135019" cy="135019"/>
            <a:chOff x="0" y="0"/>
            <a:chExt cx="1913890" cy="1913890"/>
          </a:xfrm>
        </p:grpSpPr>
        <p:sp>
          <p:nvSpPr>
            <p:cNvPr name="Freeform 171" id="171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172" id="172"/>
          <p:cNvGrpSpPr/>
          <p:nvPr/>
        </p:nvGrpSpPr>
        <p:grpSpPr>
          <a:xfrm rot="0">
            <a:off x="4635150" y="8747871"/>
            <a:ext cx="135019" cy="135019"/>
            <a:chOff x="0" y="0"/>
            <a:chExt cx="1913890" cy="1913890"/>
          </a:xfrm>
        </p:grpSpPr>
        <p:sp>
          <p:nvSpPr>
            <p:cNvPr name="Freeform 173" id="173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174" id="174"/>
          <p:cNvGrpSpPr/>
          <p:nvPr/>
        </p:nvGrpSpPr>
        <p:grpSpPr>
          <a:xfrm rot="0">
            <a:off x="4635150" y="9008785"/>
            <a:ext cx="135019" cy="135019"/>
            <a:chOff x="0" y="0"/>
            <a:chExt cx="1913890" cy="1913890"/>
          </a:xfrm>
        </p:grpSpPr>
        <p:sp>
          <p:nvSpPr>
            <p:cNvPr name="Freeform 175" id="175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176" id="176"/>
          <p:cNvGrpSpPr/>
          <p:nvPr/>
        </p:nvGrpSpPr>
        <p:grpSpPr>
          <a:xfrm rot="0">
            <a:off x="4639639" y="9262261"/>
            <a:ext cx="135019" cy="135019"/>
            <a:chOff x="0" y="0"/>
            <a:chExt cx="1913890" cy="1913890"/>
          </a:xfrm>
        </p:grpSpPr>
        <p:sp>
          <p:nvSpPr>
            <p:cNvPr name="Freeform 177" id="177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grpSp>
        <p:nvGrpSpPr>
          <p:cNvPr name="Group 178" id="178"/>
          <p:cNvGrpSpPr/>
          <p:nvPr/>
        </p:nvGrpSpPr>
        <p:grpSpPr>
          <a:xfrm rot="0">
            <a:off x="4639639" y="9515737"/>
            <a:ext cx="135019" cy="135019"/>
            <a:chOff x="0" y="0"/>
            <a:chExt cx="1913890" cy="1913890"/>
          </a:xfrm>
        </p:grpSpPr>
        <p:sp>
          <p:nvSpPr>
            <p:cNvPr name="Freeform 179" id="179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r="r" b="b" t="t" l="l"/>
              <a:pathLst>
                <a:path h="1913890" w="1913890">
                  <a:moveTo>
                    <a:pt x="0" y="0"/>
                  </a:moveTo>
                  <a:lnTo>
                    <a:pt x="0" y="1913890"/>
                  </a:lnTo>
                  <a:lnTo>
                    <a:pt x="1913890" y="1913890"/>
                  </a:lnTo>
                  <a:lnTo>
                    <a:pt x="1913890" y="0"/>
                  </a:lnTo>
                  <a:lnTo>
                    <a:pt x="0" y="0"/>
                  </a:lnTo>
                  <a:close/>
                  <a:moveTo>
                    <a:pt x="1852930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852930" y="59690"/>
                  </a:lnTo>
                  <a:lnTo>
                    <a:pt x="1852930" y="1852930"/>
                  </a:lnTo>
                  <a:close/>
                </a:path>
              </a:pathLst>
            </a:custGeom>
            <a:solidFill>
              <a:srgbClr val="737373"/>
            </a:solidFill>
          </p:spPr>
        </p:sp>
      </p:grpSp>
      <p:sp>
        <p:nvSpPr>
          <p:cNvPr name="AutoShape 180" id="180"/>
          <p:cNvSpPr/>
          <p:nvPr/>
        </p:nvSpPr>
        <p:spPr>
          <a:xfrm rot="0">
            <a:off x="4867358" y="9408741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AutoShape 181" id="181"/>
          <p:cNvSpPr/>
          <p:nvPr/>
        </p:nvSpPr>
        <p:spPr>
          <a:xfrm rot="0">
            <a:off x="4867358" y="9662217"/>
            <a:ext cx="2136779" cy="0"/>
          </a:xfrm>
          <a:prstGeom prst="line">
            <a:avLst/>
          </a:prstGeom>
          <a:ln cap="rnd" w="9525">
            <a:solidFill>
              <a:srgbClr val="737373"/>
            </a:solidFill>
            <a:prstDash val="sysDash"/>
            <a:headEnd type="none" len="sm" w="sm"/>
            <a:tailEnd type="none" len="sm" w="sm"/>
          </a:ln>
        </p:spPr>
      </p:sp>
      <p:pic>
        <p:nvPicPr>
          <p:cNvPr name="Picture 182" id="182"/>
          <p:cNvPicPr>
            <a:picLocks noChangeAspect="true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525587" y="3748132"/>
            <a:ext cx="251653" cy="542780"/>
          </a:xfrm>
          <a:prstGeom prst="rect">
            <a:avLst/>
          </a:prstGeom>
        </p:spPr>
      </p:pic>
      <p:pic>
        <p:nvPicPr>
          <p:cNvPr name="Picture 183" id="183"/>
          <p:cNvPicPr>
            <a:picLocks noChangeAspect="true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4203450" y="4348742"/>
            <a:ext cx="294027" cy="439443"/>
          </a:xfrm>
          <a:prstGeom prst="rect">
            <a:avLst/>
          </a:prstGeom>
        </p:spPr>
      </p:pic>
      <p:pic>
        <p:nvPicPr>
          <p:cNvPr name="Picture 184" id="184"/>
          <p:cNvPicPr>
            <a:picLocks noChangeAspect="true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447729" y="5550773"/>
            <a:ext cx="343407" cy="471007"/>
          </a:xfrm>
          <a:prstGeom prst="rect">
            <a:avLst/>
          </a:prstGeom>
        </p:spPr>
      </p:pic>
      <p:pic>
        <p:nvPicPr>
          <p:cNvPr name="Picture 185" id="185"/>
          <p:cNvPicPr>
            <a:picLocks noChangeAspect="true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447729" y="7613604"/>
            <a:ext cx="315218" cy="443401"/>
          </a:xfrm>
          <a:prstGeom prst="rect">
            <a:avLst/>
          </a:prstGeom>
        </p:spPr>
      </p:pic>
      <p:pic>
        <p:nvPicPr>
          <p:cNvPr name="Picture 186" id="186"/>
          <p:cNvPicPr>
            <a:picLocks noChangeAspect="true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4051371" y="6703900"/>
            <a:ext cx="498798" cy="438942"/>
          </a:xfrm>
          <a:prstGeom prst="rect">
            <a:avLst/>
          </a:prstGeom>
        </p:spPr>
      </p:pic>
      <p:pic>
        <p:nvPicPr>
          <p:cNvPr name="Picture 187" id="187"/>
          <p:cNvPicPr>
            <a:picLocks noChangeAspect="true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4203450" y="1494341"/>
            <a:ext cx="272449" cy="502843"/>
          </a:xfrm>
          <a:prstGeom prst="rect">
            <a:avLst/>
          </a:prstGeom>
        </p:spPr>
      </p:pic>
      <p:pic>
        <p:nvPicPr>
          <p:cNvPr name="Picture 188" id="188"/>
          <p:cNvPicPr>
            <a:picLocks noChangeAspect="true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486873" y="1494341"/>
            <a:ext cx="329082" cy="385096"/>
          </a:xfrm>
          <a:prstGeom prst="rect">
            <a:avLst/>
          </a:prstGeom>
        </p:spPr>
      </p:pic>
      <p:pic>
        <p:nvPicPr>
          <p:cNvPr name="Picture 189" id="189"/>
          <p:cNvPicPr>
            <a:picLocks noChangeAspect="true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rcRect l="0" t="0" r="0" b="0"/>
          <a:stretch>
            <a:fillRect/>
          </a:stretch>
        </p:blipFill>
        <p:spPr>
          <a:xfrm flipH="false" flipV="false" rot="0">
            <a:off x="307214" y="189114"/>
            <a:ext cx="1323489" cy="1176251"/>
          </a:xfrm>
          <a:prstGeom prst="rect">
            <a:avLst/>
          </a:prstGeom>
        </p:spPr>
      </p:pic>
      <p:sp>
        <p:nvSpPr>
          <p:cNvPr name="TextBox 190" id="190"/>
          <p:cNvSpPr txBox="true"/>
          <p:nvPr/>
        </p:nvSpPr>
        <p:spPr>
          <a:xfrm rot="0">
            <a:off x="1133656" y="4143677"/>
            <a:ext cx="970857" cy="2680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25"/>
              </a:lnSpc>
              <a:spcBef>
                <a:spcPct val="0"/>
              </a:spcBef>
            </a:pPr>
            <a:r>
              <a:rPr lang="en-US" sz="1446">
                <a:solidFill>
                  <a:srgbClr val="737373"/>
                </a:solidFill>
                <a:latin typeface="Bebas Neue"/>
              </a:rPr>
              <a:t>BOTTLES</a:t>
            </a:r>
          </a:p>
        </p:txBody>
      </p:sp>
      <p:sp>
        <p:nvSpPr>
          <p:cNvPr name="TextBox 191" id="191"/>
          <p:cNvSpPr txBox="true"/>
          <p:nvPr/>
        </p:nvSpPr>
        <p:spPr>
          <a:xfrm rot="0">
            <a:off x="777240" y="1561658"/>
            <a:ext cx="970857" cy="2448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25"/>
              </a:lnSpc>
              <a:spcBef>
                <a:spcPct val="0"/>
              </a:spcBef>
            </a:pPr>
            <a:r>
              <a:rPr lang="en-US" sz="1446">
                <a:solidFill>
                  <a:srgbClr val="737373"/>
                </a:solidFill>
                <a:latin typeface="HK Grotesk Light"/>
              </a:rPr>
              <a:t>SLEEPING</a:t>
            </a:r>
          </a:p>
        </p:txBody>
      </p:sp>
      <p:sp>
        <p:nvSpPr>
          <p:cNvPr name="TextBox 192" id="192"/>
          <p:cNvSpPr txBox="true"/>
          <p:nvPr/>
        </p:nvSpPr>
        <p:spPr>
          <a:xfrm rot="0">
            <a:off x="777240" y="3855365"/>
            <a:ext cx="2493195" cy="2448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25"/>
              </a:lnSpc>
              <a:spcBef>
                <a:spcPct val="0"/>
              </a:spcBef>
            </a:pPr>
            <a:r>
              <a:rPr lang="en-US" sz="1446">
                <a:solidFill>
                  <a:srgbClr val="737373"/>
                </a:solidFill>
                <a:latin typeface="HK Grotesk Light"/>
              </a:rPr>
              <a:t>BOTTLE FEEDING</a:t>
            </a:r>
          </a:p>
        </p:txBody>
      </p:sp>
      <p:sp>
        <p:nvSpPr>
          <p:cNvPr name="TextBox 193" id="193"/>
          <p:cNvSpPr txBox="true"/>
          <p:nvPr/>
        </p:nvSpPr>
        <p:spPr>
          <a:xfrm rot="0">
            <a:off x="777240" y="5662378"/>
            <a:ext cx="970857" cy="2448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25"/>
              </a:lnSpc>
              <a:spcBef>
                <a:spcPct val="0"/>
              </a:spcBef>
            </a:pPr>
            <a:r>
              <a:rPr lang="en-US" sz="1446">
                <a:solidFill>
                  <a:srgbClr val="737373"/>
                </a:solidFill>
                <a:latin typeface="HK Grotesk Light"/>
              </a:rPr>
              <a:t>CLOTHING</a:t>
            </a:r>
          </a:p>
        </p:txBody>
      </p:sp>
      <p:sp>
        <p:nvSpPr>
          <p:cNvPr name="TextBox 194" id="194"/>
          <p:cNvSpPr txBox="true"/>
          <p:nvPr/>
        </p:nvSpPr>
        <p:spPr>
          <a:xfrm rot="0">
            <a:off x="777240" y="7713786"/>
            <a:ext cx="2493195" cy="2448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25"/>
              </a:lnSpc>
              <a:spcBef>
                <a:spcPct val="0"/>
              </a:spcBef>
            </a:pPr>
            <a:r>
              <a:rPr lang="en-US" sz="1446">
                <a:solidFill>
                  <a:srgbClr val="737373"/>
                </a:solidFill>
                <a:latin typeface="HK Grotesk Light"/>
              </a:rPr>
              <a:t>OTHER</a:t>
            </a:r>
          </a:p>
        </p:txBody>
      </p:sp>
      <p:sp>
        <p:nvSpPr>
          <p:cNvPr name="TextBox 195" id="195"/>
          <p:cNvSpPr txBox="true"/>
          <p:nvPr/>
        </p:nvSpPr>
        <p:spPr>
          <a:xfrm rot="0">
            <a:off x="1954768" y="301565"/>
            <a:ext cx="1931432" cy="8465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888"/>
              </a:lnSpc>
            </a:pPr>
            <a:r>
              <a:rPr lang="en-US" sz="4920">
                <a:solidFill>
                  <a:srgbClr val="737373"/>
                </a:solidFill>
                <a:latin typeface="Bebas Neue"/>
              </a:rPr>
              <a:t>NEW BORN</a:t>
            </a:r>
          </a:p>
        </p:txBody>
      </p:sp>
      <p:sp>
        <p:nvSpPr>
          <p:cNvPr name="TextBox 196" id="196"/>
          <p:cNvSpPr txBox="true"/>
          <p:nvPr/>
        </p:nvSpPr>
        <p:spPr>
          <a:xfrm rot="0">
            <a:off x="3823030" y="108455"/>
            <a:ext cx="2430417" cy="119882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423"/>
              </a:lnSpc>
            </a:pPr>
            <a:r>
              <a:rPr lang="en-US" sz="5302">
                <a:solidFill>
                  <a:srgbClr val="59405F"/>
                </a:solidFill>
                <a:latin typeface="Black Bones"/>
              </a:rPr>
              <a:t>must haves</a:t>
            </a:r>
          </a:p>
        </p:txBody>
      </p:sp>
      <p:sp>
        <p:nvSpPr>
          <p:cNvPr name="TextBox 197" id="197"/>
          <p:cNvSpPr txBox="true"/>
          <p:nvPr/>
        </p:nvSpPr>
        <p:spPr>
          <a:xfrm rot="0">
            <a:off x="4501965" y="1561658"/>
            <a:ext cx="2493195" cy="2448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25"/>
              </a:lnSpc>
              <a:spcBef>
                <a:spcPct val="0"/>
              </a:spcBef>
            </a:pPr>
            <a:r>
              <a:rPr lang="en-US" sz="1446">
                <a:solidFill>
                  <a:srgbClr val="737373"/>
                </a:solidFill>
                <a:latin typeface="HK Grotesk Light"/>
              </a:rPr>
              <a:t>BREAST FEEDING</a:t>
            </a:r>
          </a:p>
        </p:txBody>
      </p:sp>
      <p:sp>
        <p:nvSpPr>
          <p:cNvPr name="TextBox 198" id="198"/>
          <p:cNvSpPr txBox="true"/>
          <p:nvPr/>
        </p:nvSpPr>
        <p:spPr>
          <a:xfrm rot="0">
            <a:off x="4497477" y="4472379"/>
            <a:ext cx="2493195" cy="2448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25"/>
              </a:lnSpc>
              <a:spcBef>
                <a:spcPct val="0"/>
              </a:spcBef>
            </a:pPr>
            <a:r>
              <a:rPr lang="en-US" sz="1446">
                <a:solidFill>
                  <a:srgbClr val="737373"/>
                </a:solidFill>
                <a:latin typeface="HK Grotesk Light"/>
              </a:rPr>
              <a:t>DIAPERING</a:t>
            </a:r>
          </a:p>
        </p:txBody>
      </p:sp>
      <p:sp>
        <p:nvSpPr>
          <p:cNvPr name="TextBox 199" id="199"/>
          <p:cNvSpPr txBox="true"/>
          <p:nvPr/>
        </p:nvSpPr>
        <p:spPr>
          <a:xfrm rot="0">
            <a:off x="4506453" y="6793782"/>
            <a:ext cx="2493195" cy="2448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25"/>
              </a:lnSpc>
              <a:spcBef>
                <a:spcPct val="0"/>
              </a:spcBef>
            </a:pPr>
            <a:r>
              <a:rPr lang="en-US" sz="1446">
                <a:solidFill>
                  <a:srgbClr val="737373"/>
                </a:solidFill>
                <a:latin typeface="HK Grotesk Light"/>
              </a:rPr>
              <a:t>NICE TO HAVE</a:t>
            </a:r>
          </a:p>
        </p:txBody>
      </p:sp>
      <p:sp>
        <p:nvSpPr>
          <p:cNvPr name="TextBox 200" id="200"/>
          <p:cNvSpPr txBox="true"/>
          <p:nvPr/>
        </p:nvSpPr>
        <p:spPr>
          <a:xfrm rot="0">
            <a:off x="1133656" y="8019465"/>
            <a:ext cx="970857" cy="2680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25"/>
              </a:lnSpc>
              <a:spcBef>
                <a:spcPct val="0"/>
              </a:spcBef>
            </a:pPr>
            <a:r>
              <a:rPr lang="en-US" sz="1446">
                <a:solidFill>
                  <a:srgbClr val="737373"/>
                </a:solidFill>
                <a:latin typeface="Bebas Neue"/>
              </a:rPr>
              <a:t>CAR SEAT</a:t>
            </a:r>
          </a:p>
        </p:txBody>
      </p:sp>
      <p:sp>
        <p:nvSpPr>
          <p:cNvPr name="TextBox 201" id="201"/>
          <p:cNvSpPr txBox="true"/>
          <p:nvPr/>
        </p:nvSpPr>
        <p:spPr>
          <a:xfrm rot="0">
            <a:off x="1134324" y="5973229"/>
            <a:ext cx="970857" cy="2680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25"/>
              </a:lnSpc>
              <a:spcBef>
                <a:spcPct val="0"/>
              </a:spcBef>
            </a:pPr>
            <a:r>
              <a:rPr lang="en-US" sz="1446">
                <a:solidFill>
                  <a:srgbClr val="737373"/>
                </a:solidFill>
                <a:latin typeface="Bebas Neue"/>
              </a:rPr>
              <a:t>6+ ONESIES</a:t>
            </a:r>
          </a:p>
        </p:txBody>
      </p:sp>
      <p:sp>
        <p:nvSpPr>
          <p:cNvPr name="TextBox 202" id="202"/>
          <p:cNvSpPr txBox="true"/>
          <p:nvPr/>
        </p:nvSpPr>
        <p:spPr>
          <a:xfrm rot="0">
            <a:off x="1134324" y="1848704"/>
            <a:ext cx="1856951" cy="2680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25"/>
              </a:lnSpc>
              <a:spcBef>
                <a:spcPct val="0"/>
              </a:spcBef>
            </a:pPr>
            <a:r>
              <a:rPr lang="en-US" sz="1446">
                <a:solidFill>
                  <a:srgbClr val="737373"/>
                </a:solidFill>
                <a:latin typeface="Bebas Neue"/>
              </a:rPr>
              <a:t>BASSINET / CO-SLEEPER</a:t>
            </a:r>
          </a:p>
        </p:txBody>
      </p:sp>
      <p:sp>
        <p:nvSpPr>
          <p:cNvPr name="TextBox 203" id="203"/>
          <p:cNvSpPr txBox="true"/>
          <p:nvPr/>
        </p:nvSpPr>
        <p:spPr>
          <a:xfrm rot="0">
            <a:off x="4868025" y="1859791"/>
            <a:ext cx="1856951" cy="2680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25"/>
              </a:lnSpc>
              <a:spcBef>
                <a:spcPct val="0"/>
              </a:spcBef>
            </a:pPr>
            <a:r>
              <a:rPr lang="en-US" sz="1446">
                <a:solidFill>
                  <a:srgbClr val="737373"/>
                </a:solidFill>
                <a:latin typeface="Bebas Neue"/>
              </a:rPr>
              <a:t>NURSING PILLOW</a:t>
            </a:r>
          </a:p>
        </p:txBody>
      </p:sp>
      <p:sp>
        <p:nvSpPr>
          <p:cNvPr name="TextBox 204" id="204"/>
          <p:cNvSpPr txBox="true"/>
          <p:nvPr/>
        </p:nvSpPr>
        <p:spPr>
          <a:xfrm rot="0">
            <a:off x="4863537" y="3173154"/>
            <a:ext cx="1994795" cy="2680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25"/>
              </a:lnSpc>
              <a:spcBef>
                <a:spcPct val="0"/>
              </a:spcBef>
            </a:pPr>
            <a:r>
              <a:rPr lang="en-US" sz="1446">
                <a:solidFill>
                  <a:srgbClr val="737373"/>
                </a:solidFill>
                <a:latin typeface="Bebas Neue"/>
              </a:rPr>
              <a:t>MILK STORAGE CONTAINERS</a:t>
            </a:r>
          </a:p>
        </p:txBody>
      </p:sp>
      <p:sp>
        <p:nvSpPr>
          <p:cNvPr name="TextBox 205" id="205"/>
          <p:cNvSpPr txBox="true"/>
          <p:nvPr/>
        </p:nvSpPr>
        <p:spPr>
          <a:xfrm rot="0">
            <a:off x="4867358" y="4791573"/>
            <a:ext cx="1856951" cy="2680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25"/>
              </a:lnSpc>
              <a:spcBef>
                <a:spcPct val="0"/>
              </a:spcBef>
            </a:pPr>
            <a:r>
              <a:rPr lang="en-US" sz="1446">
                <a:solidFill>
                  <a:srgbClr val="737373"/>
                </a:solidFill>
                <a:latin typeface="Bebas Neue"/>
              </a:rPr>
              <a:t>CHANGING PAD</a:t>
            </a:r>
          </a:p>
        </p:txBody>
      </p:sp>
      <p:sp>
        <p:nvSpPr>
          <p:cNvPr name="TextBox 206" id="206"/>
          <p:cNvSpPr txBox="true"/>
          <p:nvPr/>
        </p:nvSpPr>
        <p:spPr>
          <a:xfrm rot="0">
            <a:off x="4877002" y="7107990"/>
            <a:ext cx="1856951" cy="2680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25"/>
              </a:lnSpc>
              <a:spcBef>
                <a:spcPct val="0"/>
              </a:spcBef>
            </a:pPr>
            <a:r>
              <a:rPr lang="en-US" sz="1446">
                <a:solidFill>
                  <a:srgbClr val="737373"/>
                </a:solidFill>
                <a:latin typeface="Bebas Neue"/>
              </a:rPr>
              <a:t>BABY CARRIER</a:t>
            </a:r>
          </a:p>
        </p:txBody>
      </p:sp>
      <p:sp>
        <p:nvSpPr>
          <p:cNvPr name="TextBox 207" id="207"/>
          <p:cNvSpPr txBox="true"/>
          <p:nvPr/>
        </p:nvSpPr>
        <p:spPr>
          <a:xfrm rot="0">
            <a:off x="4872513" y="7351645"/>
            <a:ext cx="1994795" cy="26805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25"/>
              </a:lnSpc>
              <a:spcBef>
                <a:spcPct val="0"/>
              </a:spcBef>
            </a:pPr>
            <a:r>
              <a:rPr lang="en-US" sz="1446">
                <a:solidFill>
                  <a:srgbClr val="737373"/>
                </a:solidFill>
                <a:latin typeface="Bebas Neue"/>
              </a:rPr>
              <a:t>DIAPER BAG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DAE4iBtsG_o</dc:identifier>
  <dcterms:modified xsi:type="dcterms:W3CDTF">2011-08-01T06:04:30Z</dcterms:modified>
  <cp:revision>1</cp:revision>
  <dc:title>Pregnancy Checklist</dc:title>
</cp:coreProperties>
</file>