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8"/>
    <p:sldId id="257" r:id="rId19"/>
  </p:sldIdLst>
  <p:sldSz cx="10058400" cy="7772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Noto Serif" charset="1" panose="02020600060500020200"/>
      <p:regular r:id="rId10"/>
    </p:embeddedFont>
    <p:embeddedFont>
      <p:font typeface="Noto Serif Bold" charset="1" panose="02020800060500020200"/>
      <p:regular r:id="rId11"/>
    </p:embeddedFont>
    <p:embeddedFont>
      <p:font typeface="Noto Serif Italics" charset="1" panose="02020600060500090200"/>
      <p:regular r:id="rId12"/>
    </p:embeddedFont>
    <p:embeddedFont>
      <p:font typeface="Noto Serif Bold Italics" charset="1" panose="02020800060500090200"/>
      <p:regular r:id="rId13"/>
    </p:embeddedFont>
    <p:embeddedFont>
      <p:font typeface="Open Sans Light" charset="1" panose="020B0306030504020204"/>
      <p:regular r:id="rId14"/>
    </p:embeddedFont>
    <p:embeddedFont>
      <p:font typeface="Open Sans Light Bold" charset="1" panose="020B0806030504020204"/>
      <p:regular r:id="rId15"/>
    </p:embeddedFont>
    <p:embeddedFont>
      <p:font typeface="Open Sans Light Italics" charset="1" panose="020B0306030504020204"/>
      <p:regular r:id="rId16"/>
    </p:embeddedFont>
    <p:embeddedFont>
      <p:font typeface="Open Sans Light Bold Italics" charset="1" panose="020B0806030504020204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slides/slide1.xml" Type="http://schemas.openxmlformats.org/officeDocument/2006/relationships/slide"/><Relationship Id="rId19" Target="slides/slide2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0.svg" Type="http://schemas.openxmlformats.org/officeDocument/2006/relationships/image"/><Relationship Id="rId11" Target="../media/image11.png" Type="http://schemas.openxmlformats.org/officeDocument/2006/relationships/image"/><Relationship Id="rId12" Target="../media/image12.svg" Type="http://schemas.openxmlformats.org/officeDocument/2006/relationships/image"/><Relationship Id="rId13" Target="../media/image13.png" Type="http://schemas.openxmlformats.org/officeDocument/2006/relationships/image"/><Relationship Id="rId14" Target="../media/image14.svg" Type="http://schemas.openxmlformats.org/officeDocument/2006/relationships/image"/><Relationship Id="rId15" Target="../media/image15.png" Type="http://schemas.openxmlformats.org/officeDocument/2006/relationships/image"/><Relationship Id="rId16" Target="../media/image16.svg" Type="http://schemas.openxmlformats.org/officeDocument/2006/relationships/image"/><Relationship Id="rId17" Target="../media/image17.png" Type="http://schemas.openxmlformats.org/officeDocument/2006/relationships/image"/><Relationship Id="rId18" Target="../media/image18.png" Type="http://schemas.openxmlformats.org/officeDocument/2006/relationships/image"/><Relationship Id="rId19" Target="../media/image19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png" Type="http://schemas.openxmlformats.org/officeDocument/2006/relationships/image"/><Relationship Id="rId9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62" t="0" r="6862" b="0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0" y="0"/>
            <a:ext cx="10045461" cy="7791616"/>
            <a:chOff x="0" y="0"/>
            <a:chExt cx="4497478" cy="3488403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4497478" cy="3488403"/>
            </a:xfrm>
            <a:custGeom>
              <a:avLst/>
              <a:gdLst/>
              <a:ahLst/>
              <a:cxnLst/>
              <a:rect r="r" b="b" t="t" l="l"/>
              <a:pathLst>
                <a:path h="3488403" w="4497478">
                  <a:moveTo>
                    <a:pt x="0" y="0"/>
                  </a:moveTo>
                  <a:lnTo>
                    <a:pt x="0" y="3488403"/>
                  </a:lnTo>
                  <a:lnTo>
                    <a:pt x="4497478" y="3488403"/>
                  </a:lnTo>
                  <a:lnTo>
                    <a:pt x="4497478" y="0"/>
                  </a:lnTo>
                  <a:lnTo>
                    <a:pt x="0" y="0"/>
                  </a:lnTo>
                  <a:close/>
                  <a:moveTo>
                    <a:pt x="4436518" y="3427443"/>
                  </a:moveTo>
                  <a:lnTo>
                    <a:pt x="59690" y="3427443"/>
                  </a:lnTo>
                  <a:lnTo>
                    <a:pt x="59690" y="59690"/>
                  </a:lnTo>
                  <a:lnTo>
                    <a:pt x="4436518" y="59690"/>
                  </a:lnTo>
                  <a:lnTo>
                    <a:pt x="4436518" y="3427443"/>
                  </a:lnTo>
                  <a:close/>
                </a:path>
              </a:pathLst>
            </a:custGeom>
            <a:solidFill>
              <a:srgbClr val="806042"/>
            </a:solid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175354" y="234566"/>
            <a:ext cx="12475421" cy="6542781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3108" t="13240" r="1943" b="4615"/>
          <a:stretch>
            <a:fillRect/>
          </a:stretch>
        </p:blipFill>
        <p:spPr>
          <a:xfrm flipH="false" flipV="false" rot="0">
            <a:off x="509019" y="481557"/>
            <a:ext cx="8803582" cy="5883691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19366" t="19147" r="24801" b="7616"/>
          <a:stretch>
            <a:fillRect/>
          </a:stretch>
        </p:blipFill>
        <p:spPr>
          <a:xfrm flipH="false" flipV="false" rot="0">
            <a:off x="4797744" y="3178765"/>
            <a:ext cx="19714" cy="23636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rcRect l="4533" t="8047" r="14693" b="3147"/>
          <a:stretch>
            <a:fillRect/>
          </a:stretch>
        </p:blipFill>
        <p:spPr>
          <a:xfrm flipH="false" flipV="false" rot="0">
            <a:off x="5104543" y="3414219"/>
            <a:ext cx="45566" cy="45792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rcRect l="5559" t="9990" r="8097" b="6326"/>
          <a:stretch>
            <a:fillRect/>
          </a:stretch>
        </p:blipFill>
        <p:spPr>
          <a:xfrm flipH="false" flipV="false" rot="0">
            <a:off x="5155169" y="3454590"/>
            <a:ext cx="57283" cy="5074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/>
          <a:srcRect l="14126" t="15919" r="21393" b="26343"/>
          <a:stretch>
            <a:fillRect/>
          </a:stretch>
        </p:blipFill>
        <p:spPr>
          <a:xfrm flipH="false" flipV="false" rot="0">
            <a:off x="4716320" y="3523935"/>
            <a:ext cx="27259" cy="22311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647175" y="5467351"/>
            <a:ext cx="1254737" cy="594074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31746" y="4118704"/>
            <a:ext cx="950582" cy="82515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133186" y="4768705"/>
            <a:ext cx="1077948" cy="642849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4056756" y="6938010"/>
            <a:ext cx="2090857" cy="448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21"/>
              </a:lnSpc>
            </a:pPr>
            <a:r>
              <a:rPr lang="en-US" sz="2586">
                <a:solidFill>
                  <a:srgbClr val="000000"/>
                </a:solidFill>
                <a:latin typeface="Noto Serif Bold"/>
              </a:rPr>
              <a:t>THE WORLD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1539" y="6777347"/>
            <a:ext cx="3283010" cy="816275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8"/>
          <a:srcRect l="0" t="0" r="0" b="0"/>
          <a:stretch>
            <a:fillRect/>
          </a:stretch>
        </p:blipFill>
        <p:spPr>
          <a:xfrm flipH="false" flipV="false" rot="0">
            <a:off x="8296371" y="6061425"/>
            <a:ext cx="1453404" cy="1473667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011519" y="2428663"/>
            <a:ext cx="376003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Russia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959144" y="3260790"/>
            <a:ext cx="330246" cy="822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8"/>
              </a:lnSpc>
            </a:pPr>
            <a:r>
              <a:rPr lang="en-US" sz="563">
                <a:solidFill>
                  <a:srgbClr val="000000"/>
                </a:solidFill>
                <a:latin typeface="Open Sans Light Bold"/>
              </a:rPr>
              <a:t>Mongolia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091950" y="3219654"/>
            <a:ext cx="416898" cy="822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8"/>
              </a:lnSpc>
            </a:pPr>
            <a:r>
              <a:rPr lang="en-US" sz="563">
                <a:solidFill>
                  <a:srgbClr val="000000"/>
                </a:solidFill>
                <a:latin typeface="Open Sans Light Bold"/>
              </a:rPr>
              <a:t>Kazakhstan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6072905" y="3405118"/>
            <a:ext cx="167838" cy="44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Uzbekistan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6995284" y="3658835"/>
            <a:ext cx="204626" cy="822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8"/>
              </a:lnSpc>
            </a:pPr>
            <a:r>
              <a:rPr lang="en-US" sz="563">
                <a:solidFill>
                  <a:srgbClr val="000000"/>
                </a:solidFill>
                <a:latin typeface="Open Sans Light Bold"/>
              </a:rPr>
              <a:t>China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8081014" y="3584778"/>
            <a:ext cx="146932" cy="59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2"/>
              </a:lnSpc>
            </a:pPr>
            <a:r>
              <a:rPr lang="en-US" sz="409">
                <a:solidFill>
                  <a:srgbClr val="000000"/>
                </a:solidFill>
                <a:latin typeface="Open Sans Light Bold"/>
              </a:rPr>
              <a:t>Japan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615999" y="3968730"/>
            <a:ext cx="103127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Taiwan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680214" y="3513213"/>
            <a:ext cx="176436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North Korea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7667562" y="3612931"/>
            <a:ext cx="174738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South Korea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626810" y="4195633"/>
            <a:ext cx="157758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Philippines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7685301" y="5179633"/>
            <a:ext cx="342698" cy="948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0"/>
              </a:lnSpc>
            </a:pPr>
            <a:r>
              <a:rPr lang="en-US" sz="592">
                <a:solidFill>
                  <a:srgbClr val="000000"/>
                </a:solidFill>
                <a:latin typeface="Open Sans Light Bold"/>
              </a:rPr>
              <a:t>Australia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67220" y="5687538"/>
            <a:ext cx="168423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New Zeland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3417927" y="1713861"/>
            <a:ext cx="608829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Greenland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764116" y="2693508"/>
            <a:ext cx="436426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Canada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806806" y="3452756"/>
            <a:ext cx="787472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5139755" y="5337361"/>
            <a:ext cx="154943" cy="91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3"/>
              </a:lnSpc>
            </a:pPr>
            <a:r>
              <a:rPr lang="en-US" sz="412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383"/>
              </a:lnSpc>
            </a:pPr>
            <a:r>
              <a:rPr lang="en-US" sz="412">
                <a:solidFill>
                  <a:srgbClr val="000000"/>
                </a:solidFill>
                <a:latin typeface="Open Sans Light Bold"/>
              </a:rPr>
              <a:t>Africa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5016261" y="5074926"/>
            <a:ext cx="123494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Namibia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5026425" y="4870813"/>
            <a:ext cx="100049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Angola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5217226" y="4926250"/>
            <a:ext cx="107803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Zambia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5685657" y="5109432"/>
            <a:ext cx="175139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Madagascar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5166834" y="5126686"/>
            <a:ext cx="143758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Botswana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5310592" y="5040419"/>
            <a:ext cx="150725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Zimbabwe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5430369" y="4712041"/>
            <a:ext cx="130824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Tanzania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5516333" y="4568813"/>
            <a:ext cx="89720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Kenya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5745329" y="4329626"/>
            <a:ext cx="115467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Somalia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5546184" y="4396045"/>
            <a:ext cx="119738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Ethiopia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5385954" y="4534306"/>
            <a:ext cx="111075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Uganda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5294698" y="4378791"/>
            <a:ext cx="182651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South Sudan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5132762" y="4663605"/>
            <a:ext cx="138366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DR Congo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5539288" y="4186024"/>
            <a:ext cx="98959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Eritrea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5745329" y="4186856"/>
            <a:ext cx="100564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Yeman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5641826" y="3951206"/>
            <a:ext cx="183196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Saudi Arabia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6007512" y="4009793"/>
            <a:ext cx="88387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Oman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6635578" y="3852910"/>
            <a:ext cx="73164" cy="281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3"/>
              </a:lnSpc>
            </a:pPr>
            <a:r>
              <a:rPr lang="en-US" sz="195">
                <a:solidFill>
                  <a:srgbClr val="000000"/>
                </a:solidFill>
                <a:latin typeface="Open Sans Light Bold"/>
              </a:rPr>
              <a:t>Nepal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8126867" y="4576541"/>
            <a:ext cx="138217" cy="800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Papua ew</a:t>
            </a:r>
          </a:p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7656725" y="4670106"/>
            <a:ext cx="197127" cy="55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3"/>
              </a:lnSpc>
            </a:pPr>
            <a:r>
              <a:rPr lang="en-US" sz="317">
                <a:solidFill>
                  <a:srgbClr val="000000"/>
                </a:solidFill>
                <a:latin typeface="Open Sans Light Bold"/>
              </a:rPr>
              <a:t>Indonesia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758833" y="2425925"/>
            <a:ext cx="472673" cy="889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2"/>
              </a:lnSpc>
            </a:pPr>
            <a:r>
              <a:rPr lang="en-US" sz="551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4154636" y="2478857"/>
            <a:ext cx="169797" cy="624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4"/>
              </a:lnSpc>
            </a:pPr>
            <a:r>
              <a:rPr lang="en-US" sz="367">
                <a:solidFill>
                  <a:srgbClr val="000000"/>
                </a:solidFill>
                <a:latin typeface="Open Sans Light Bold"/>
              </a:rPr>
              <a:t>Iceland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5217018" y="2591549"/>
            <a:ext cx="154916" cy="56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0"/>
              </a:lnSpc>
            </a:pPr>
            <a:r>
              <a:rPr lang="en-US" sz="328">
                <a:solidFill>
                  <a:srgbClr val="000000"/>
                </a:solidFill>
                <a:latin typeface="Open Sans Light Bold"/>
              </a:rPr>
              <a:t>Finland</a:t>
            </a:r>
          </a:p>
        </p:txBody>
      </p:sp>
      <p:sp>
        <p:nvSpPr>
          <p:cNvPr name="TextBox 56" id="56"/>
          <p:cNvSpPr txBox="true"/>
          <p:nvPr/>
        </p:nvSpPr>
        <p:spPr>
          <a:xfrm rot="0">
            <a:off x="5022030" y="2465625"/>
            <a:ext cx="116623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Sweden</a:t>
            </a:r>
          </a:p>
        </p:txBody>
      </p:sp>
      <p:sp>
        <p:nvSpPr>
          <p:cNvPr name="TextBox 57" id="57"/>
          <p:cNvSpPr txBox="true"/>
          <p:nvPr/>
        </p:nvSpPr>
        <p:spPr>
          <a:xfrm rot="0">
            <a:off x="4810239" y="2703033"/>
            <a:ext cx="117719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Norway</a:t>
            </a:r>
          </a:p>
        </p:txBody>
      </p:sp>
      <p:sp>
        <p:nvSpPr>
          <p:cNvPr name="TextBox 58" id="58"/>
          <p:cNvSpPr txBox="true"/>
          <p:nvPr/>
        </p:nvSpPr>
        <p:spPr>
          <a:xfrm rot="0">
            <a:off x="4832030" y="2917232"/>
            <a:ext cx="139765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Denmark</a:t>
            </a:r>
          </a:p>
        </p:txBody>
      </p:sp>
      <p:sp>
        <p:nvSpPr>
          <p:cNvPr name="TextBox 59" id="59"/>
          <p:cNvSpPr txBox="true"/>
          <p:nvPr/>
        </p:nvSpPr>
        <p:spPr>
          <a:xfrm rot="0">
            <a:off x="4623115" y="2900196"/>
            <a:ext cx="133064" cy="83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United</a:t>
            </a:r>
          </a:p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Kingdom</a:t>
            </a:r>
          </a:p>
        </p:txBody>
      </p:sp>
      <p:sp>
        <p:nvSpPr>
          <p:cNvPr name="TextBox 60" id="60"/>
          <p:cNvSpPr txBox="true"/>
          <p:nvPr/>
        </p:nvSpPr>
        <p:spPr>
          <a:xfrm rot="0">
            <a:off x="4376048" y="3027705"/>
            <a:ext cx="107509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Ireland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4540440" y="3469329"/>
            <a:ext cx="82675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Spain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4453004" y="3747614"/>
            <a:ext cx="128773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Morocco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4653868" y="3857459"/>
            <a:ext cx="105662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Algeria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4590687" y="4092142"/>
            <a:ext cx="64856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Mali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4847719" y="3645341"/>
            <a:ext cx="108386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Tunisia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5040116" y="3871533"/>
            <a:ext cx="80452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Libya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5310592" y="3891532"/>
            <a:ext cx="83020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Egypt</a:t>
            </a:r>
          </a:p>
        </p:txBody>
      </p:sp>
      <p:sp>
        <p:nvSpPr>
          <p:cNvPr name="TextBox 68" id="68"/>
          <p:cNvSpPr txBox="true"/>
          <p:nvPr/>
        </p:nvSpPr>
        <p:spPr>
          <a:xfrm rot="0">
            <a:off x="5319910" y="4143259"/>
            <a:ext cx="93260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Sudan</a:t>
            </a:r>
          </a:p>
        </p:txBody>
      </p:sp>
      <p:sp>
        <p:nvSpPr>
          <p:cNvPr name="TextBox 69" id="69"/>
          <p:cNvSpPr txBox="true"/>
          <p:nvPr/>
        </p:nvSpPr>
        <p:spPr>
          <a:xfrm rot="0">
            <a:off x="5074423" y="4206630"/>
            <a:ext cx="76099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Chad</a:t>
            </a:r>
          </a:p>
        </p:txBody>
      </p:sp>
      <p:sp>
        <p:nvSpPr>
          <p:cNvPr name="TextBox 70" id="70"/>
          <p:cNvSpPr txBox="true"/>
          <p:nvPr/>
        </p:nvSpPr>
        <p:spPr>
          <a:xfrm rot="0">
            <a:off x="4848900" y="4109179"/>
            <a:ext cx="82018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Niger</a:t>
            </a:r>
          </a:p>
        </p:txBody>
      </p:sp>
      <p:sp>
        <p:nvSpPr>
          <p:cNvPr name="TextBox 71" id="71"/>
          <p:cNvSpPr txBox="true"/>
          <p:nvPr/>
        </p:nvSpPr>
        <p:spPr>
          <a:xfrm rot="0">
            <a:off x="5967142" y="3529418"/>
            <a:ext cx="211524" cy="44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Turkmenistan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6149707" y="3679413"/>
            <a:ext cx="182072" cy="44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Afghanistan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5914042" y="3714294"/>
            <a:ext cx="61498" cy="44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Iran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6294564" y="3537048"/>
            <a:ext cx="147657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Tajikistan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6399302" y="3440957"/>
            <a:ext cx="165382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Kyrgyzstan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6635578" y="4841038"/>
            <a:ext cx="130720" cy="44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Pakistan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6508848" y="4017522"/>
            <a:ext cx="76042" cy="44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India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7073191" y="4452673"/>
            <a:ext cx="126719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Malaysia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7228994" y="4287692"/>
            <a:ext cx="120791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Vietnam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7045091" y="4180259"/>
            <a:ext cx="124247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Thailand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7103873" y="4059006"/>
            <a:ext cx="65355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Laos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6941653" y="4026596"/>
            <a:ext cx="96365" cy="41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5"/>
              </a:lnSpc>
            </a:pPr>
            <a:r>
              <a:rPr lang="en-US" sz="225">
                <a:solidFill>
                  <a:srgbClr val="000000"/>
                </a:solidFill>
                <a:latin typeface="Open Sans Light Bold"/>
              </a:rPr>
              <a:t>Burma</a:t>
            </a:r>
          </a:p>
        </p:txBody>
      </p:sp>
      <p:sp>
        <p:nvSpPr>
          <p:cNvPr name="TextBox 83" id="83"/>
          <p:cNvSpPr txBox="true"/>
          <p:nvPr/>
        </p:nvSpPr>
        <p:spPr>
          <a:xfrm rot="0">
            <a:off x="6817483" y="3881058"/>
            <a:ext cx="48461" cy="14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5"/>
              </a:lnSpc>
            </a:pPr>
            <a:r>
              <a:rPr lang="en-US" sz="103">
                <a:solidFill>
                  <a:srgbClr val="000000"/>
                </a:solidFill>
                <a:latin typeface="Open Sans Light Bold"/>
              </a:rPr>
              <a:t>Buthan</a:t>
            </a:r>
          </a:p>
        </p:txBody>
      </p:sp>
      <p:sp>
        <p:nvSpPr>
          <p:cNvPr name="TextBox 84" id="84"/>
          <p:cNvSpPr txBox="true"/>
          <p:nvPr/>
        </p:nvSpPr>
        <p:spPr>
          <a:xfrm rot="0">
            <a:off x="6789806" y="3970798"/>
            <a:ext cx="76138" cy="14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5"/>
              </a:lnSpc>
            </a:pPr>
            <a:r>
              <a:rPr lang="en-US" sz="103">
                <a:solidFill>
                  <a:srgbClr val="000000"/>
                </a:solidFill>
                <a:latin typeface="Open Sans Light Bold"/>
              </a:rPr>
              <a:t>Bangladesh</a:t>
            </a:r>
          </a:p>
        </p:txBody>
      </p:sp>
      <p:sp>
        <p:nvSpPr>
          <p:cNvPr name="TextBox 85" id="85"/>
          <p:cNvSpPr txBox="true"/>
          <p:nvPr/>
        </p:nvSpPr>
        <p:spPr>
          <a:xfrm rot="0">
            <a:off x="7145924" y="4253075"/>
            <a:ext cx="83070" cy="191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6"/>
              </a:lnSpc>
            </a:pPr>
            <a:r>
              <a:rPr lang="en-US" sz="133">
                <a:solidFill>
                  <a:srgbClr val="000000"/>
                </a:solidFill>
                <a:latin typeface="Open Sans Light Bold"/>
              </a:rPr>
              <a:t>combodia</a:t>
            </a:r>
          </a:p>
        </p:txBody>
      </p:sp>
      <p:sp>
        <p:nvSpPr>
          <p:cNvPr name="TextBox 86" id="86"/>
          <p:cNvSpPr txBox="true"/>
          <p:nvPr/>
        </p:nvSpPr>
        <p:spPr>
          <a:xfrm rot="0">
            <a:off x="5674601" y="3722632"/>
            <a:ext cx="58824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Iraq</a:t>
            </a:r>
          </a:p>
        </p:txBody>
      </p:sp>
      <p:sp>
        <p:nvSpPr>
          <p:cNvPr name="TextBox 87" id="87"/>
          <p:cNvSpPr txBox="true"/>
          <p:nvPr/>
        </p:nvSpPr>
        <p:spPr>
          <a:xfrm rot="0">
            <a:off x="5561193" y="3658835"/>
            <a:ext cx="72212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Syria</a:t>
            </a:r>
          </a:p>
        </p:txBody>
      </p:sp>
      <p:sp>
        <p:nvSpPr>
          <p:cNvPr name="TextBox 88" id="88"/>
          <p:cNvSpPr txBox="true"/>
          <p:nvPr/>
        </p:nvSpPr>
        <p:spPr>
          <a:xfrm rot="0">
            <a:off x="4780551" y="4320101"/>
            <a:ext cx="109357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Nigeria</a:t>
            </a:r>
          </a:p>
        </p:txBody>
      </p:sp>
      <p:sp>
        <p:nvSpPr>
          <p:cNvPr name="TextBox 89" id="89"/>
          <p:cNvSpPr txBox="true"/>
          <p:nvPr/>
        </p:nvSpPr>
        <p:spPr>
          <a:xfrm rot="0">
            <a:off x="4901913" y="4586066"/>
            <a:ext cx="94142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Gabon</a:t>
            </a:r>
          </a:p>
        </p:txBody>
      </p:sp>
      <p:sp>
        <p:nvSpPr>
          <p:cNvPr name="TextBox 90" id="90"/>
          <p:cNvSpPr txBox="true"/>
          <p:nvPr/>
        </p:nvSpPr>
        <p:spPr>
          <a:xfrm rot="0">
            <a:off x="5002642" y="4566629"/>
            <a:ext cx="90084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Congo</a:t>
            </a:r>
          </a:p>
        </p:txBody>
      </p:sp>
      <p:sp>
        <p:nvSpPr>
          <p:cNvPr name="TextBox 91" id="91"/>
          <p:cNvSpPr txBox="true"/>
          <p:nvPr/>
        </p:nvSpPr>
        <p:spPr>
          <a:xfrm rot="0">
            <a:off x="4313039" y="4087699"/>
            <a:ext cx="167418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Mauritania</a:t>
            </a:r>
          </a:p>
        </p:txBody>
      </p:sp>
      <p:sp>
        <p:nvSpPr>
          <p:cNvPr name="TextBox 92" id="92"/>
          <p:cNvSpPr txBox="true"/>
          <p:nvPr/>
        </p:nvSpPr>
        <p:spPr>
          <a:xfrm rot="0">
            <a:off x="2133134" y="3928381"/>
            <a:ext cx="91287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Mexio</a:t>
            </a:r>
          </a:p>
        </p:txBody>
      </p:sp>
      <p:sp>
        <p:nvSpPr>
          <p:cNvPr name="TextBox 93" id="93"/>
          <p:cNvSpPr txBox="true"/>
          <p:nvPr/>
        </p:nvSpPr>
        <p:spPr>
          <a:xfrm rot="0">
            <a:off x="2753717" y="4024934"/>
            <a:ext cx="76099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Cuba</a:t>
            </a:r>
          </a:p>
        </p:txBody>
      </p:sp>
      <p:sp>
        <p:nvSpPr>
          <p:cNvPr name="TextBox 94" id="94"/>
          <p:cNvSpPr txBox="true"/>
          <p:nvPr/>
        </p:nvSpPr>
        <p:spPr>
          <a:xfrm rot="0">
            <a:off x="2957994" y="4042801"/>
            <a:ext cx="172648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Puerto Rico</a:t>
            </a:r>
          </a:p>
        </p:txBody>
      </p:sp>
      <p:sp>
        <p:nvSpPr>
          <p:cNvPr name="TextBox 95" id="95"/>
          <p:cNvSpPr txBox="true"/>
          <p:nvPr/>
        </p:nvSpPr>
        <p:spPr>
          <a:xfrm rot="0">
            <a:off x="2692399" y="4306027"/>
            <a:ext cx="122635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Panama</a:t>
            </a:r>
          </a:p>
        </p:txBody>
      </p:sp>
      <p:sp>
        <p:nvSpPr>
          <p:cNvPr name="TextBox 96" id="96"/>
          <p:cNvSpPr txBox="true"/>
          <p:nvPr/>
        </p:nvSpPr>
        <p:spPr>
          <a:xfrm rot="0">
            <a:off x="2348851" y="4207896"/>
            <a:ext cx="101248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Guatemala</a:t>
            </a:r>
          </a:p>
        </p:txBody>
      </p:sp>
      <p:sp>
        <p:nvSpPr>
          <p:cNvPr name="TextBox 97" id="97"/>
          <p:cNvSpPr txBox="true"/>
          <p:nvPr/>
        </p:nvSpPr>
        <p:spPr>
          <a:xfrm rot="0">
            <a:off x="2612402" y="4250004"/>
            <a:ext cx="94161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Nicaragua</a:t>
            </a:r>
          </a:p>
        </p:txBody>
      </p:sp>
      <p:sp>
        <p:nvSpPr>
          <p:cNvPr name="TextBox 98" id="98"/>
          <p:cNvSpPr txBox="true"/>
          <p:nvPr/>
        </p:nvSpPr>
        <p:spPr>
          <a:xfrm rot="0">
            <a:off x="2997247" y="4369266"/>
            <a:ext cx="153952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Venezuele</a:t>
            </a:r>
          </a:p>
        </p:txBody>
      </p:sp>
      <p:sp>
        <p:nvSpPr>
          <p:cNvPr name="TextBox 99" id="99"/>
          <p:cNvSpPr txBox="true"/>
          <p:nvPr/>
        </p:nvSpPr>
        <p:spPr>
          <a:xfrm rot="0">
            <a:off x="2829816" y="4468877"/>
            <a:ext cx="141456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Colombia</a:t>
            </a:r>
          </a:p>
        </p:txBody>
      </p:sp>
      <p:sp>
        <p:nvSpPr>
          <p:cNvPr name="TextBox 100" id="100"/>
          <p:cNvSpPr txBox="true"/>
          <p:nvPr/>
        </p:nvSpPr>
        <p:spPr>
          <a:xfrm rot="0">
            <a:off x="3386563" y="4813414"/>
            <a:ext cx="85024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Brazil</a:t>
            </a:r>
          </a:p>
        </p:txBody>
      </p:sp>
      <p:sp>
        <p:nvSpPr>
          <p:cNvPr name="TextBox 101" id="101"/>
          <p:cNvSpPr txBox="true"/>
          <p:nvPr/>
        </p:nvSpPr>
        <p:spPr>
          <a:xfrm rot="0">
            <a:off x="2848783" y="4841538"/>
            <a:ext cx="70055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Peru</a:t>
            </a:r>
          </a:p>
        </p:txBody>
      </p:sp>
      <p:sp>
        <p:nvSpPr>
          <p:cNvPr name="TextBox 102" id="102"/>
          <p:cNvSpPr txBox="true"/>
          <p:nvPr/>
        </p:nvSpPr>
        <p:spPr>
          <a:xfrm rot="0">
            <a:off x="3049577" y="4980017"/>
            <a:ext cx="101622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Bolivia</a:t>
            </a:r>
          </a:p>
        </p:txBody>
      </p:sp>
      <p:sp>
        <p:nvSpPr>
          <p:cNvPr name="TextBox 103" id="103"/>
          <p:cNvSpPr txBox="true"/>
          <p:nvPr/>
        </p:nvSpPr>
        <p:spPr>
          <a:xfrm rot="0">
            <a:off x="7368044" y="4430552"/>
            <a:ext cx="86662" cy="29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6"/>
              </a:lnSpc>
            </a:pPr>
            <a:r>
              <a:rPr lang="en-US" sz="204">
                <a:solidFill>
                  <a:srgbClr val="000000"/>
                </a:solidFill>
                <a:latin typeface="Open Sans Light Bold"/>
              </a:rPr>
              <a:t>Brunei</a:t>
            </a:r>
          </a:p>
        </p:txBody>
      </p:sp>
      <p:sp>
        <p:nvSpPr>
          <p:cNvPr name="TextBox 104" id="104"/>
          <p:cNvSpPr txBox="true"/>
          <p:nvPr/>
        </p:nvSpPr>
        <p:spPr>
          <a:xfrm rot="0">
            <a:off x="7180391" y="4548574"/>
            <a:ext cx="88915" cy="202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6"/>
              </a:lnSpc>
            </a:pPr>
            <a:r>
              <a:rPr lang="en-US" sz="140">
                <a:solidFill>
                  <a:srgbClr val="000000"/>
                </a:solidFill>
                <a:latin typeface="Open Sans Light Bold"/>
              </a:rPr>
              <a:t>Singapore</a:t>
            </a:r>
          </a:p>
        </p:txBody>
      </p:sp>
      <p:sp>
        <p:nvSpPr>
          <p:cNvPr name="TextBox 105" id="105"/>
          <p:cNvSpPr txBox="true"/>
          <p:nvPr/>
        </p:nvSpPr>
        <p:spPr>
          <a:xfrm rot="0">
            <a:off x="5445318" y="3539009"/>
            <a:ext cx="100927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Turkey</a:t>
            </a:r>
          </a:p>
        </p:txBody>
      </p:sp>
      <p:sp>
        <p:nvSpPr>
          <p:cNvPr name="TextBox 106" id="106"/>
          <p:cNvSpPr txBox="true"/>
          <p:nvPr/>
        </p:nvSpPr>
        <p:spPr>
          <a:xfrm rot="0">
            <a:off x="5930587" y="3977207"/>
            <a:ext cx="58339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UAE</a:t>
            </a:r>
          </a:p>
        </p:txBody>
      </p:sp>
      <p:sp>
        <p:nvSpPr>
          <p:cNvPr name="TextBox 107" id="107"/>
          <p:cNvSpPr txBox="true"/>
          <p:nvPr/>
        </p:nvSpPr>
        <p:spPr>
          <a:xfrm rot="0">
            <a:off x="5799524" y="3827172"/>
            <a:ext cx="61272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Kuwait</a:t>
            </a:r>
          </a:p>
        </p:txBody>
      </p:sp>
      <p:sp>
        <p:nvSpPr>
          <p:cNvPr name="TextBox 108" id="108"/>
          <p:cNvSpPr txBox="true"/>
          <p:nvPr/>
        </p:nvSpPr>
        <p:spPr>
          <a:xfrm rot="0">
            <a:off x="5352102" y="3185148"/>
            <a:ext cx="115951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Ukraine</a:t>
            </a:r>
          </a:p>
        </p:txBody>
      </p:sp>
      <p:sp>
        <p:nvSpPr>
          <p:cNvPr name="TextBox 109" id="109"/>
          <p:cNvSpPr txBox="true"/>
          <p:nvPr/>
        </p:nvSpPr>
        <p:spPr>
          <a:xfrm rot="0">
            <a:off x="5062357" y="3075960"/>
            <a:ext cx="100231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Poland</a:t>
            </a:r>
          </a:p>
        </p:txBody>
      </p:sp>
      <p:sp>
        <p:nvSpPr>
          <p:cNvPr name="TextBox 110" id="110"/>
          <p:cNvSpPr txBox="true"/>
          <p:nvPr/>
        </p:nvSpPr>
        <p:spPr>
          <a:xfrm rot="0">
            <a:off x="4835304" y="3110467"/>
            <a:ext cx="133217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Germany</a:t>
            </a:r>
          </a:p>
        </p:txBody>
      </p:sp>
      <p:sp>
        <p:nvSpPr>
          <p:cNvPr name="TextBox 111" id="111"/>
          <p:cNvSpPr txBox="true"/>
          <p:nvPr/>
        </p:nvSpPr>
        <p:spPr>
          <a:xfrm rot="0">
            <a:off x="4643927" y="3254377"/>
            <a:ext cx="97989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France</a:t>
            </a:r>
          </a:p>
        </p:txBody>
      </p:sp>
      <p:sp>
        <p:nvSpPr>
          <p:cNvPr name="TextBox 112" id="112"/>
          <p:cNvSpPr txBox="true"/>
          <p:nvPr/>
        </p:nvSpPr>
        <p:spPr>
          <a:xfrm rot="0">
            <a:off x="4862713" y="3343060"/>
            <a:ext cx="65245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Italy</a:t>
            </a:r>
          </a:p>
        </p:txBody>
      </p:sp>
      <p:sp>
        <p:nvSpPr>
          <p:cNvPr name="TextBox 113" id="113"/>
          <p:cNvSpPr txBox="true"/>
          <p:nvPr/>
        </p:nvSpPr>
        <p:spPr>
          <a:xfrm rot="0">
            <a:off x="4367768" y="3538943"/>
            <a:ext cx="124069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Portugal</a:t>
            </a:r>
          </a:p>
        </p:txBody>
      </p:sp>
      <p:sp>
        <p:nvSpPr>
          <p:cNvPr name="TextBox 114" id="114"/>
          <p:cNvSpPr txBox="true"/>
          <p:nvPr/>
        </p:nvSpPr>
        <p:spPr>
          <a:xfrm rot="0">
            <a:off x="4873894" y="4451905"/>
            <a:ext cx="150180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Cameroon</a:t>
            </a:r>
          </a:p>
        </p:txBody>
      </p:sp>
      <p:sp>
        <p:nvSpPr>
          <p:cNvPr name="TextBox 115" id="115"/>
          <p:cNvSpPr txBox="true"/>
          <p:nvPr/>
        </p:nvSpPr>
        <p:spPr>
          <a:xfrm rot="0">
            <a:off x="5503189" y="4885136"/>
            <a:ext cx="112338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Mozambique</a:t>
            </a:r>
          </a:p>
        </p:txBody>
      </p:sp>
      <p:sp>
        <p:nvSpPr>
          <p:cNvPr name="TextBox 116" id="116"/>
          <p:cNvSpPr txBox="true"/>
          <p:nvPr/>
        </p:nvSpPr>
        <p:spPr>
          <a:xfrm rot="0">
            <a:off x="5681437" y="4276565"/>
            <a:ext cx="69611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Djibouti</a:t>
            </a:r>
          </a:p>
        </p:txBody>
      </p:sp>
      <p:sp>
        <p:nvSpPr>
          <p:cNvPr name="TextBox 117" id="117"/>
          <p:cNvSpPr txBox="true"/>
          <p:nvPr/>
        </p:nvSpPr>
        <p:spPr>
          <a:xfrm rot="0">
            <a:off x="5465550" y="4926250"/>
            <a:ext cx="62958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Malawi</a:t>
            </a:r>
          </a:p>
        </p:txBody>
      </p:sp>
      <p:sp>
        <p:nvSpPr>
          <p:cNvPr name="TextBox 118" id="118"/>
          <p:cNvSpPr txBox="true"/>
          <p:nvPr/>
        </p:nvSpPr>
        <p:spPr>
          <a:xfrm rot="0">
            <a:off x="5112472" y="4374380"/>
            <a:ext cx="125008" cy="87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Central</a:t>
            </a:r>
          </a:p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African</a:t>
            </a:r>
          </a:p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119" id="119"/>
          <p:cNvSpPr txBox="true"/>
          <p:nvPr/>
        </p:nvSpPr>
        <p:spPr>
          <a:xfrm rot="0">
            <a:off x="4814011" y="4528034"/>
            <a:ext cx="90077" cy="366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Equatorial</a:t>
            </a:r>
          </a:p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120" id="120"/>
          <p:cNvSpPr txBox="true"/>
          <p:nvPr/>
        </p:nvSpPr>
        <p:spPr>
          <a:xfrm rot="0">
            <a:off x="5315796" y="5318311"/>
            <a:ext cx="57882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Lesoto</a:t>
            </a:r>
          </a:p>
        </p:txBody>
      </p:sp>
      <p:sp>
        <p:nvSpPr>
          <p:cNvPr name="TextBox 121" id="121"/>
          <p:cNvSpPr txBox="true"/>
          <p:nvPr/>
        </p:nvSpPr>
        <p:spPr>
          <a:xfrm rot="0">
            <a:off x="4889909" y="4701715"/>
            <a:ext cx="70898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Cabinda</a:t>
            </a:r>
          </a:p>
        </p:txBody>
      </p:sp>
      <p:sp>
        <p:nvSpPr>
          <p:cNvPr name="TextBox 122" id="122"/>
          <p:cNvSpPr txBox="true"/>
          <p:nvPr/>
        </p:nvSpPr>
        <p:spPr>
          <a:xfrm rot="0">
            <a:off x="5345834" y="4618732"/>
            <a:ext cx="80379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Rawanda</a:t>
            </a:r>
          </a:p>
        </p:txBody>
      </p:sp>
      <p:sp>
        <p:nvSpPr>
          <p:cNvPr name="TextBox 123" id="123"/>
          <p:cNvSpPr txBox="true"/>
          <p:nvPr/>
        </p:nvSpPr>
        <p:spPr>
          <a:xfrm rot="0">
            <a:off x="5344750" y="4656605"/>
            <a:ext cx="70245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Burundi</a:t>
            </a:r>
          </a:p>
        </p:txBody>
      </p:sp>
      <p:sp>
        <p:nvSpPr>
          <p:cNvPr name="TextBox 124" id="124"/>
          <p:cNvSpPr txBox="true"/>
          <p:nvPr/>
        </p:nvSpPr>
        <p:spPr>
          <a:xfrm rot="0">
            <a:off x="4250031" y="3924194"/>
            <a:ext cx="126017" cy="83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Western</a:t>
            </a:r>
          </a:p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Sahara</a:t>
            </a:r>
          </a:p>
        </p:txBody>
      </p:sp>
      <p:sp>
        <p:nvSpPr>
          <p:cNvPr name="TextBox 125" id="125"/>
          <p:cNvSpPr txBox="true"/>
          <p:nvPr/>
        </p:nvSpPr>
        <p:spPr>
          <a:xfrm rot="0">
            <a:off x="2933755" y="5279744"/>
            <a:ext cx="75034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Chile</a:t>
            </a:r>
          </a:p>
        </p:txBody>
      </p:sp>
      <p:sp>
        <p:nvSpPr>
          <p:cNvPr name="TextBox 126" id="126"/>
          <p:cNvSpPr txBox="true"/>
          <p:nvPr/>
        </p:nvSpPr>
        <p:spPr>
          <a:xfrm rot="0">
            <a:off x="3005298" y="5457826"/>
            <a:ext cx="149066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Argentina</a:t>
            </a:r>
          </a:p>
        </p:txBody>
      </p:sp>
      <p:sp>
        <p:nvSpPr>
          <p:cNvPr name="TextBox 127" id="127"/>
          <p:cNvSpPr txBox="true"/>
          <p:nvPr/>
        </p:nvSpPr>
        <p:spPr>
          <a:xfrm rot="0">
            <a:off x="5279107" y="3044956"/>
            <a:ext cx="109954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Belarus</a:t>
            </a:r>
          </a:p>
        </p:txBody>
      </p:sp>
      <p:sp>
        <p:nvSpPr>
          <p:cNvPr name="TextBox 128" id="128"/>
          <p:cNvSpPr txBox="true"/>
          <p:nvPr/>
        </p:nvSpPr>
        <p:spPr>
          <a:xfrm rot="0">
            <a:off x="5229419" y="2892468"/>
            <a:ext cx="82057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latvia</a:t>
            </a:r>
          </a:p>
        </p:txBody>
      </p:sp>
      <p:sp>
        <p:nvSpPr>
          <p:cNvPr name="TextBox 129" id="129"/>
          <p:cNvSpPr txBox="true"/>
          <p:nvPr/>
        </p:nvSpPr>
        <p:spPr>
          <a:xfrm rot="0">
            <a:off x="5198062" y="2960829"/>
            <a:ext cx="78838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lithuania</a:t>
            </a:r>
          </a:p>
        </p:txBody>
      </p:sp>
      <p:sp>
        <p:nvSpPr>
          <p:cNvPr name="TextBox 130" id="130"/>
          <p:cNvSpPr txBox="true"/>
          <p:nvPr/>
        </p:nvSpPr>
        <p:spPr>
          <a:xfrm rot="0">
            <a:off x="4994965" y="3167894"/>
            <a:ext cx="74813" cy="366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Czech</a:t>
            </a:r>
          </a:p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131" id="131"/>
          <p:cNvSpPr txBox="true"/>
          <p:nvPr/>
        </p:nvSpPr>
        <p:spPr>
          <a:xfrm rot="0">
            <a:off x="5102184" y="3212227"/>
            <a:ext cx="72710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Slovakia</a:t>
            </a:r>
          </a:p>
        </p:txBody>
      </p:sp>
      <p:sp>
        <p:nvSpPr>
          <p:cNvPr name="TextBox 132" id="132"/>
          <p:cNvSpPr txBox="true"/>
          <p:nvPr/>
        </p:nvSpPr>
        <p:spPr>
          <a:xfrm rot="0">
            <a:off x="5072592" y="3281274"/>
            <a:ext cx="74342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Hungary</a:t>
            </a:r>
          </a:p>
        </p:txBody>
      </p:sp>
      <p:sp>
        <p:nvSpPr>
          <p:cNvPr name="TextBox 133" id="133"/>
          <p:cNvSpPr txBox="true"/>
          <p:nvPr/>
        </p:nvSpPr>
        <p:spPr>
          <a:xfrm rot="0">
            <a:off x="5193464" y="3324182"/>
            <a:ext cx="128885" cy="34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2"/>
              </a:lnSpc>
            </a:pPr>
            <a:r>
              <a:rPr lang="en-US" sz="228">
                <a:solidFill>
                  <a:srgbClr val="000000"/>
                </a:solidFill>
                <a:latin typeface="Open Sans Light Bold"/>
              </a:rPr>
              <a:t>Romania</a:t>
            </a:r>
          </a:p>
        </p:txBody>
      </p:sp>
      <p:sp>
        <p:nvSpPr>
          <p:cNvPr name="TextBox 134" id="134"/>
          <p:cNvSpPr txBox="true"/>
          <p:nvPr/>
        </p:nvSpPr>
        <p:spPr>
          <a:xfrm rot="0">
            <a:off x="5139525" y="3393190"/>
            <a:ext cx="54619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Serbia</a:t>
            </a:r>
          </a:p>
        </p:txBody>
      </p:sp>
      <p:sp>
        <p:nvSpPr>
          <p:cNvPr name="TextBox 135" id="135"/>
          <p:cNvSpPr txBox="true"/>
          <p:nvPr/>
        </p:nvSpPr>
        <p:spPr>
          <a:xfrm rot="0">
            <a:off x="5234873" y="3429831"/>
            <a:ext cx="72511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Bulgaria</a:t>
            </a:r>
          </a:p>
        </p:txBody>
      </p:sp>
      <p:sp>
        <p:nvSpPr>
          <p:cNvPr name="TextBox 136" id="136"/>
          <p:cNvSpPr txBox="true"/>
          <p:nvPr/>
        </p:nvSpPr>
        <p:spPr>
          <a:xfrm rot="0">
            <a:off x="5169108" y="3556706"/>
            <a:ext cx="60311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Greece</a:t>
            </a:r>
          </a:p>
        </p:txBody>
      </p:sp>
      <p:sp>
        <p:nvSpPr>
          <p:cNvPr name="TextBox 137" id="137"/>
          <p:cNvSpPr txBox="true"/>
          <p:nvPr/>
        </p:nvSpPr>
        <p:spPr>
          <a:xfrm rot="0">
            <a:off x="4735761" y="3089816"/>
            <a:ext cx="99884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Netherland</a:t>
            </a:r>
          </a:p>
        </p:txBody>
      </p:sp>
      <p:sp>
        <p:nvSpPr>
          <p:cNvPr name="TextBox 138" id="138"/>
          <p:cNvSpPr txBox="true"/>
          <p:nvPr/>
        </p:nvSpPr>
        <p:spPr>
          <a:xfrm rot="0">
            <a:off x="4807601" y="3291599"/>
            <a:ext cx="102295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Switzerland</a:t>
            </a:r>
          </a:p>
        </p:txBody>
      </p:sp>
      <p:sp>
        <p:nvSpPr>
          <p:cNvPr name="TextBox 139" id="139"/>
          <p:cNvSpPr txBox="true"/>
          <p:nvPr/>
        </p:nvSpPr>
        <p:spPr>
          <a:xfrm rot="0">
            <a:off x="4978826" y="3268233"/>
            <a:ext cx="63375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Austria</a:t>
            </a:r>
          </a:p>
        </p:txBody>
      </p:sp>
      <p:sp>
        <p:nvSpPr>
          <p:cNvPr name="TextBox 140" id="140"/>
          <p:cNvSpPr txBox="true"/>
          <p:nvPr/>
        </p:nvSpPr>
        <p:spPr>
          <a:xfrm rot="0">
            <a:off x="4987510" y="3313857"/>
            <a:ext cx="73127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Slovenia</a:t>
            </a:r>
          </a:p>
        </p:txBody>
      </p:sp>
      <p:sp>
        <p:nvSpPr>
          <p:cNvPr name="TextBox 141" id="141"/>
          <p:cNvSpPr txBox="true"/>
          <p:nvPr/>
        </p:nvSpPr>
        <p:spPr>
          <a:xfrm rot="0">
            <a:off x="5030524" y="3338038"/>
            <a:ext cx="63665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Croatia</a:t>
            </a:r>
          </a:p>
        </p:txBody>
      </p:sp>
      <p:sp>
        <p:nvSpPr>
          <p:cNvPr name="TextBox 142" id="142"/>
          <p:cNvSpPr txBox="true"/>
          <p:nvPr/>
        </p:nvSpPr>
        <p:spPr>
          <a:xfrm rot="0">
            <a:off x="4724045" y="3147243"/>
            <a:ext cx="70970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Belgium</a:t>
            </a:r>
          </a:p>
        </p:txBody>
      </p:sp>
      <p:sp>
        <p:nvSpPr>
          <p:cNvPr name="TextBox 143" id="143"/>
          <p:cNvSpPr txBox="true"/>
          <p:nvPr/>
        </p:nvSpPr>
        <p:spPr>
          <a:xfrm rot="0">
            <a:off x="5249326" y="2812324"/>
            <a:ext cx="63991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Estonia</a:t>
            </a:r>
          </a:p>
        </p:txBody>
      </p:sp>
      <p:sp>
        <p:nvSpPr>
          <p:cNvPr name="TextBox 144" id="144"/>
          <p:cNvSpPr txBox="true"/>
          <p:nvPr/>
        </p:nvSpPr>
        <p:spPr>
          <a:xfrm rot="4186313">
            <a:off x="5305253" y="3278558"/>
            <a:ext cx="74705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Moldova</a:t>
            </a:r>
          </a:p>
        </p:txBody>
      </p:sp>
      <p:sp>
        <p:nvSpPr>
          <p:cNvPr name="TextBox 145" id="145"/>
          <p:cNvSpPr txBox="true"/>
          <p:nvPr/>
        </p:nvSpPr>
        <p:spPr>
          <a:xfrm rot="0">
            <a:off x="4775007" y="3183847"/>
            <a:ext cx="98887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Luxemburg</a:t>
            </a:r>
          </a:p>
        </p:txBody>
      </p:sp>
      <p:sp>
        <p:nvSpPr>
          <p:cNvPr name="TextBox 146" id="146"/>
          <p:cNvSpPr txBox="true"/>
          <p:nvPr/>
        </p:nvSpPr>
        <p:spPr>
          <a:xfrm rot="0">
            <a:off x="5057134" y="3377567"/>
            <a:ext cx="58390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Bosnia</a:t>
            </a:r>
          </a:p>
        </p:txBody>
      </p:sp>
      <p:sp>
        <p:nvSpPr>
          <p:cNvPr name="TextBox 147" id="147"/>
          <p:cNvSpPr txBox="true"/>
          <p:nvPr/>
        </p:nvSpPr>
        <p:spPr>
          <a:xfrm rot="0">
            <a:off x="5040839" y="3428565"/>
            <a:ext cx="106700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Montenegro</a:t>
            </a:r>
          </a:p>
        </p:txBody>
      </p:sp>
      <p:sp>
        <p:nvSpPr>
          <p:cNvPr name="TextBox 148" id="148"/>
          <p:cNvSpPr txBox="true"/>
          <p:nvPr/>
        </p:nvSpPr>
        <p:spPr>
          <a:xfrm rot="0">
            <a:off x="5083044" y="3485565"/>
            <a:ext cx="66112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Albania</a:t>
            </a:r>
          </a:p>
        </p:txBody>
      </p:sp>
      <p:sp>
        <p:nvSpPr>
          <p:cNvPr name="TextBox 149" id="149"/>
          <p:cNvSpPr txBox="true"/>
          <p:nvPr/>
        </p:nvSpPr>
        <p:spPr>
          <a:xfrm rot="0">
            <a:off x="5136191" y="3463903"/>
            <a:ext cx="95207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Macedonia</a:t>
            </a:r>
          </a:p>
        </p:txBody>
      </p:sp>
      <p:sp>
        <p:nvSpPr>
          <p:cNvPr name="TextBox 150" id="150"/>
          <p:cNvSpPr txBox="true"/>
          <p:nvPr/>
        </p:nvSpPr>
        <p:spPr>
          <a:xfrm rot="0">
            <a:off x="5678111" y="3449216"/>
            <a:ext cx="67218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Georgia</a:t>
            </a:r>
          </a:p>
        </p:txBody>
      </p:sp>
      <p:sp>
        <p:nvSpPr>
          <p:cNvPr name="TextBox 151" id="151"/>
          <p:cNvSpPr txBox="true"/>
          <p:nvPr/>
        </p:nvSpPr>
        <p:spPr>
          <a:xfrm rot="0">
            <a:off x="5695349" y="3502601"/>
            <a:ext cx="68904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Arnenia</a:t>
            </a:r>
          </a:p>
        </p:txBody>
      </p:sp>
      <p:sp>
        <p:nvSpPr>
          <p:cNvPr name="TextBox 152" id="152"/>
          <p:cNvSpPr txBox="true"/>
          <p:nvPr/>
        </p:nvSpPr>
        <p:spPr>
          <a:xfrm rot="0">
            <a:off x="5778634" y="3506284"/>
            <a:ext cx="92778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Azerbaijan</a:t>
            </a:r>
          </a:p>
        </p:txBody>
      </p:sp>
      <p:sp>
        <p:nvSpPr>
          <p:cNvPr name="TextBox 153" id="153"/>
          <p:cNvSpPr txBox="true"/>
          <p:nvPr/>
        </p:nvSpPr>
        <p:spPr>
          <a:xfrm rot="0">
            <a:off x="4584942" y="4232887"/>
            <a:ext cx="72996" cy="548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Burkina</a:t>
            </a:r>
          </a:p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faso</a:t>
            </a:r>
          </a:p>
        </p:txBody>
      </p:sp>
      <p:sp>
        <p:nvSpPr>
          <p:cNvPr name="TextBox 154" id="154"/>
          <p:cNvSpPr txBox="true"/>
          <p:nvPr/>
        </p:nvSpPr>
        <p:spPr>
          <a:xfrm rot="0">
            <a:off x="4689811" y="4299724"/>
            <a:ext cx="53018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Benin</a:t>
            </a:r>
          </a:p>
        </p:txBody>
      </p:sp>
      <p:sp>
        <p:nvSpPr>
          <p:cNvPr name="TextBox 155" id="155"/>
          <p:cNvSpPr txBox="true"/>
          <p:nvPr/>
        </p:nvSpPr>
        <p:spPr>
          <a:xfrm rot="0">
            <a:off x="4235061" y="4197496"/>
            <a:ext cx="114556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senegal</a:t>
            </a:r>
          </a:p>
        </p:txBody>
      </p:sp>
      <p:sp>
        <p:nvSpPr>
          <p:cNvPr name="TextBox 156" id="156"/>
          <p:cNvSpPr txBox="true"/>
          <p:nvPr/>
        </p:nvSpPr>
        <p:spPr>
          <a:xfrm rot="0">
            <a:off x="4328504" y="4282911"/>
            <a:ext cx="106413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157" id="157"/>
          <p:cNvSpPr txBox="true"/>
          <p:nvPr/>
        </p:nvSpPr>
        <p:spPr>
          <a:xfrm rot="0">
            <a:off x="4396748" y="4407413"/>
            <a:ext cx="58803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liberia</a:t>
            </a:r>
          </a:p>
        </p:txBody>
      </p:sp>
      <p:sp>
        <p:nvSpPr>
          <p:cNvPr name="TextBox 158" id="158"/>
          <p:cNvSpPr txBox="true"/>
          <p:nvPr/>
        </p:nvSpPr>
        <p:spPr>
          <a:xfrm rot="0">
            <a:off x="4603161" y="4396993"/>
            <a:ext cx="59703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Ghana</a:t>
            </a:r>
          </a:p>
        </p:txBody>
      </p:sp>
      <p:sp>
        <p:nvSpPr>
          <p:cNvPr name="TextBox 159" id="159"/>
          <p:cNvSpPr txBox="true"/>
          <p:nvPr/>
        </p:nvSpPr>
        <p:spPr>
          <a:xfrm rot="0">
            <a:off x="4462847" y="4360414"/>
            <a:ext cx="115537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Cote d'lvoire</a:t>
            </a:r>
          </a:p>
        </p:txBody>
      </p:sp>
      <p:sp>
        <p:nvSpPr>
          <p:cNvPr name="TextBox 160" id="160"/>
          <p:cNvSpPr txBox="true"/>
          <p:nvPr/>
        </p:nvSpPr>
        <p:spPr>
          <a:xfrm rot="0">
            <a:off x="4220304" y="4267824"/>
            <a:ext cx="59454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Bissau</a:t>
            </a:r>
          </a:p>
        </p:txBody>
      </p:sp>
      <p:sp>
        <p:nvSpPr>
          <p:cNvPr name="TextBox 161" id="161"/>
          <p:cNvSpPr txBox="true"/>
          <p:nvPr/>
        </p:nvSpPr>
        <p:spPr>
          <a:xfrm rot="0">
            <a:off x="4184888" y="4238579"/>
            <a:ext cx="70831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Gambia</a:t>
            </a:r>
          </a:p>
        </p:txBody>
      </p:sp>
      <p:sp>
        <p:nvSpPr>
          <p:cNvPr name="TextBox 162" id="162"/>
          <p:cNvSpPr txBox="true"/>
          <p:nvPr/>
        </p:nvSpPr>
        <p:spPr>
          <a:xfrm rot="0">
            <a:off x="4267024" y="4369266"/>
            <a:ext cx="109024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sierra leone</a:t>
            </a:r>
          </a:p>
        </p:txBody>
      </p:sp>
      <p:sp>
        <p:nvSpPr>
          <p:cNvPr name="TextBox 163" id="163"/>
          <p:cNvSpPr txBox="true"/>
          <p:nvPr/>
        </p:nvSpPr>
        <p:spPr>
          <a:xfrm rot="0">
            <a:off x="4659573" y="4360414"/>
            <a:ext cx="43824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Togo</a:t>
            </a:r>
          </a:p>
        </p:txBody>
      </p:sp>
      <p:sp>
        <p:nvSpPr>
          <p:cNvPr name="TextBox 164" id="164"/>
          <p:cNvSpPr txBox="true"/>
          <p:nvPr/>
        </p:nvSpPr>
        <p:spPr>
          <a:xfrm rot="0">
            <a:off x="5518264" y="3746813"/>
            <a:ext cx="57411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Jordan</a:t>
            </a:r>
          </a:p>
        </p:txBody>
      </p:sp>
      <p:sp>
        <p:nvSpPr>
          <p:cNvPr name="TextBox 165" id="165"/>
          <p:cNvSpPr txBox="true"/>
          <p:nvPr/>
        </p:nvSpPr>
        <p:spPr>
          <a:xfrm rot="0">
            <a:off x="5374227" y="3663152"/>
            <a:ext cx="60003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Cyprus</a:t>
            </a:r>
          </a:p>
        </p:txBody>
      </p:sp>
      <p:sp>
        <p:nvSpPr>
          <p:cNvPr name="TextBox 166" id="166"/>
          <p:cNvSpPr txBox="true"/>
          <p:nvPr/>
        </p:nvSpPr>
        <p:spPr>
          <a:xfrm rot="0">
            <a:off x="5470279" y="3767464"/>
            <a:ext cx="47984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israel</a:t>
            </a:r>
          </a:p>
        </p:txBody>
      </p:sp>
      <p:sp>
        <p:nvSpPr>
          <p:cNvPr name="TextBox 167" id="167"/>
          <p:cNvSpPr txBox="true"/>
          <p:nvPr/>
        </p:nvSpPr>
        <p:spPr>
          <a:xfrm rot="0">
            <a:off x="5467803" y="3699970"/>
            <a:ext cx="70771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lebanon</a:t>
            </a:r>
          </a:p>
        </p:txBody>
      </p:sp>
      <p:sp>
        <p:nvSpPr>
          <p:cNvPr name="TextBox 168" id="168"/>
          <p:cNvSpPr txBox="true"/>
          <p:nvPr/>
        </p:nvSpPr>
        <p:spPr>
          <a:xfrm rot="0">
            <a:off x="3270791" y="5402029"/>
            <a:ext cx="78378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Uruguay</a:t>
            </a:r>
          </a:p>
        </p:txBody>
      </p:sp>
      <p:sp>
        <p:nvSpPr>
          <p:cNvPr name="TextBox 169" id="169"/>
          <p:cNvSpPr txBox="true"/>
          <p:nvPr/>
        </p:nvSpPr>
        <p:spPr>
          <a:xfrm rot="0">
            <a:off x="3205604" y="5129416"/>
            <a:ext cx="86154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Paraguay</a:t>
            </a:r>
          </a:p>
        </p:txBody>
      </p:sp>
      <p:sp>
        <p:nvSpPr>
          <p:cNvPr name="TextBox 170" id="170"/>
          <p:cNvSpPr txBox="true"/>
          <p:nvPr/>
        </p:nvSpPr>
        <p:spPr>
          <a:xfrm rot="0">
            <a:off x="2708308" y="4587576"/>
            <a:ext cx="121508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Ecuador</a:t>
            </a:r>
          </a:p>
        </p:txBody>
      </p:sp>
      <p:sp>
        <p:nvSpPr>
          <p:cNvPr name="TextBox 171" id="171"/>
          <p:cNvSpPr txBox="true"/>
          <p:nvPr/>
        </p:nvSpPr>
        <p:spPr>
          <a:xfrm rot="0">
            <a:off x="3218628" y="4362921"/>
            <a:ext cx="114712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Guyana</a:t>
            </a:r>
          </a:p>
        </p:txBody>
      </p:sp>
      <p:sp>
        <p:nvSpPr>
          <p:cNvPr name="TextBox 172" id="172"/>
          <p:cNvSpPr txBox="true"/>
          <p:nvPr/>
        </p:nvSpPr>
        <p:spPr>
          <a:xfrm rot="0">
            <a:off x="3292755" y="4398289"/>
            <a:ext cx="144369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Suriname</a:t>
            </a:r>
          </a:p>
        </p:txBody>
      </p:sp>
      <p:sp>
        <p:nvSpPr>
          <p:cNvPr name="TextBox 173" id="173"/>
          <p:cNvSpPr txBox="true"/>
          <p:nvPr/>
        </p:nvSpPr>
        <p:spPr>
          <a:xfrm rot="0">
            <a:off x="3364939" y="4462574"/>
            <a:ext cx="217493" cy="43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French Guiana</a:t>
            </a:r>
          </a:p>
        </p:txBody>
      </p:sp>
      <p:sp>
        <p:nvSpPr>
          <p:cNvPr name="TextBox 174" id="174"/>
          <p:cNvSpPr txBox="true"/>
          <p:nvPr/>
        </p:nvSpPr>
        <p:spPr>
          <a:xfrm rot="0">
            <a:off x="2542319" y="4139455"/>
            <a:ext cx="54282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Belize</a:t>
            </a:r>
          </a:p>
        </p:txBody>
      </p:sp>
      <p:sp>
        <p:nvSpPr>
          <p:cNvPr name="TextBox 175" id="175"/>
          <p:cNvSpPr txBox="true"/>
          <p:nvPr/>
        </p:nvSpPr>
        <p:spPr>
          <a:xfrm rot="0">
            <a:off x="2618998" y="4176499"/>
            <a:ext cx="89870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Honduras</a:t>
            </a:r>
          </a:p>
        </p:txBody>
      </p:sp>
      <p:sp>
        <p:nvSpPr>
          <p:cNvPr name="TextBox 176" id="176"/>
          <p:cNvSpPr txBox="true"/>
          <p:nvPr/>
        </p:nvSpPr>
        <p:spPr>
          <a:xfrm rot="0">
            <a:off x="2424446" y="4238579"/>
            <a:ext cx="100482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El Salvador</a:t>
            </a:r>
          </a:p>
        </p:txBody>
      </p:sp>
      <p:sp>
        <p:nvSpPr>
          <p:cNvPr name="TextBox 177" id="177"/>
          <p:cNvSpPr txBox="true"/>
          <p:nvPr/>
        </p:nvSpPr>
        <p:spPr>
          <a:xfrm rot="0">
            <a:off x="2535292" y="4333768"/>
            <a:ext cx="94429" cy="30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Costa Rica</a:t>
            </a:r>
          </a:p>
        </p:txBody>
      </p:sp>
      <p:sp>
        <p:nvSpPr>
          <p:cNvPr name="TextBox 178" id="178"/>
          <p:cNvSpPr txBox="true"/>
          <p:nvPr/>
        </p:nvSpPr>
        <p:spPr>
          <a:xfrm rot="0">
            <a:off x="5399292" y="5231828"/>
            <a:ext cx="87068" cy="2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"/>
              </a:lnSpc>
            </a:pPr>
            <a:r>
              <a:rPr lang="en-US" sz="137">
                <a:solidFill>
                  <a:srgbClr val="000000"/>
                </a:solidFill>
                <a:latin typeface="Open Sans Light Bold"/>
              </a:rPr>
              <a:t>Swaziland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862" t="0" r="6862" b="0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0" y="0"/>
            <a:ext cx="10045461" cy="7791616"/>
            <a:chOff x="0" y="0"/>
            <a:chExt cx="4497478" cy="3488403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4497478" cy="3488403"/>
            </a:xfrm>
            <a:custGeom>
              <a:avLst/>
              <a:gdLst/>
              <a:ahLst/>
              <a:cxnLst/>
              <a:rect r="r" b="b" t="t" l="l"/>
              <a:pathLst>
                <a:path h="3488403" w="4497478">
                  <a:moveTo>
                    <a:pt x="0" y="0"/>
                  </a:moveTo>
                  <a:lnTo>
                    <a:pt x="0" y="3488403"/>
                  </a:lnTo>
                  <a:lnTo>
                    <a:pt x="4497478" y="3488403"/>
                  </a:lnTo>
                  <a:lnTo>
                    <a:pt x="4497478" y="0"/>
                  </a:lnTo>
                  <a:lnTo>
                    <a:pt x="0" y="0"/>
                  </a:lnTo>
                  <a:close/>
                  <a:moveTo>
                    <a:pt x="4436518" y="3427443"/>
                  </a:moveTo>
                  <a:lnTo>
                    <a:pt x="59690" y="3427443"/>
                  </a:lnTo>
                  <a:lnTo>
                    <a:pt x="59690" y="59690"/>
                  </a:lnTo>
                  <a:lnTo>
                    <a:pt x="4436518" y="59690"/>
                  </a:lnTo>
                  <a:lnTo>
                    <a:pt x="4436518" y="3427443"/>
                  </a:lnTo>
                  <a:close/>
                </a:path>
              </a:pathLst>
            </a:custGeom>
            <a:solidFill>
              <a:srgbClr val="806042"/>
            </a:solidFill>
          </p:spPr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175354" y="234566"/>
            <a:ext cx="12475421" cy="6542781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19366" t="19147" r="24801" b="7616"/>
          <a:stretch>
            <a:fillRect/>
          </a:stretch>
        </p:blipFill>
        <p:spPr>
          <a:xfrm flipH="false" flipV="false" rot="0">
            <a:off x="4797744" y="3178765"/>
            <a:ext cx="19714" cy="23636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4533" t="8047" r="14693" b="3147"/>
          <a:stretch>
            <a:fillRect/>
          </a:stretch>
        </p:blipFill>
        <p:spPr>
          <a:xfrm flipH="false" flipV="false" rot="0">
            <a:off x="5104543" y="3414219"/>
            <a:ext cx="45566" cy="4579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rcRect l="5559" t="9990" r="8097" b="6326"/>
          <a:stretch>
            <a:fillRect/>
          </a:stretch>
        </p:blipFill>
        <p:spPr>
          <a:xfrm flipH="false" flipV="false" rot="0">
            <a:off x="5155169" y="3454590"/>
            <a:ext cx="57283" cy="50748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rcRect l="14126" t="15919" r="21393" b="26343"/>
          <a:stretch>
            <a:fillRect/>
          </a:stretch>
        </p:blipFill>
        <p:spPr>
          <a:xfrm flipH="false" flipV="false" rot="0">
            <a:off x="4716320" y="3523935"/>
            <a:ext cx="27259" cy="22311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647175" y="5467351"/>
            <a:ext cx="1254737" cy="59407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31746" y="4118704"/>
            <a:ext cx="950582" cy="82515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133186" y="4768705"/>
            <a:ext cx="1077948" cy="642849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4056756" y="6938010"/>
            <a:ext cx="2090857" cy="448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21"/>
              </a:lnSpc>
            </a:pPr>
            <a:r>
              <a:rPr lang="en-US" sz="2586">
                <a:solidFill>
                  <a:srgbClr val="000000"/>
                </a:solidFill>
                <a:latin typeface="Noto Serif Bold"/>
              </a:rPr>
              <a:t>THE WORLD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1539" y="6777347"/>
            <a:ext cx="3283010" cy="816275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7"/>
          <a:srcRect l="0" t="0" r="0" b="0"/>
          <a:stretch>
            <a:fillRect/>
          </a:stretch>
        </p:blipFill>
        <p:spPr>
          <a:xfrm flipH="false" flipV="false" rot="0">
            <a:off x="8296371" y="6061425"/>
            <a:ext cx="1453404" cy="1473667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82676" y="1071116"/>
            <a:ext cx="9438474" cy="5070178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082661" y="1991472"/>
            <a:ext cx="376003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Russia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270662" y="3397694"/>
            <a:ext cx="204626" cy="822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8"/>
              </a:lnSpc>
            </a:pPr>
            <a:r>
              <a:rPr lang="en-US" sz="563">
                <a:solidFill>
                  <a:srgbClr val="000000"/>
                </a:solidFill>
                <a:latin typeface="Open Sans Light Bold"/>
              </a:rPr>
              <a:t>China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3396473" y="1461718"/>
            <a:ext cx="406676" cy="99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9"/>
              </a:lnSpc>
            </a:pPr>
            <a:r>
              <a:rPr lang="en-US" sz="614">
                <a:solidFill>
                  <a:srgbClr val="000000"/>
                </a:solidFill>
                <a:latin typeface="Open Sans Light Bold"/>
              </a:rPr>
              <a:t>Greenland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717611" y="2348408"/>
            <a:ext cx="436426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Canada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650257" y="2927643"/>
            <a:ext cx="787472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6635578" y="4841038"/>
            <a:ext cx="130720" cy="44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"/>
              </a:lnSpc>
            </a:pPr>
            <a:r>
              <a:rPr lang="en-US" sz="236">
                <a:solidFill>
                  <a:srgbClr val="000000"/>
                </a:solidFill>
                <a:latin typeface="Open Sans Light Bold"/>
              </a:rPr>
              <a:t>Pakistan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669021" y="4445092"/>
            <a:ext cx="862700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South America 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4959096" y="3742484"/>
            <a:ext cx="336460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Africa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5150109" y="2482682"/>
            <a:ext cx="400085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Europe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922328" y="5003943"/>
            <a:ext cx="518167" cy="15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7"/>
              </a:lnSpc>
            </a:pPr>
            <a:r>
              <a:rPr lang="en-US" sz="919">
                <a:solidFill>
                  <a:srgbClr val="000000"/>
                </a:solidFill>
                <a:latin typeface="Open Sans Light Bold"/>
              </a:rPr>
              <a:t>Australia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DAE3VKN_-AA</dc:identifier>
  <dcterms:modified xsi:type="dcterms:W3CDTF">2011-08-01T06:04:30Z</dcterms:modified>
  <cp:revision>1</cp:revision>
  <dc:title>World Maps - Antique World Map</dc:title>
</cp:coreProperties>
</file>